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5" r:id="rId38"/>
    <p:sldId id="296" r:id="rId39"/>
    <p:sldId id="297" r:id="rId40"/>
    <p:sldId id="290" r:id="rId41"/>
    <p:sldId id="291" r:id="rId42"/>
    <p:sldId id="298" r:id="rId43"/>
    <p:sldId id="299" r:id="rId44"/>
    <p:sldId id="300" r:id="rId45"/>
    <p:sldId id="301" r:id="rId46"/>
    <p:sldId id="317" r:id="rId47"/>
    <p:sldId id="302" r:id="rId48"/>
    <p:sldId id="329"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8" r:id="rId63"/>
    <p:sldId id="319" r:id="rId64"/>
    <p:sldId id="320" r:id="rId65"/>
    <p:sldId id="330" r:id="rId66"/>
    <p:sldId id="322" r:id="rId67"/>
    <p:sldId id="337" r:id="rId68"/>
    <p:sldId id="331" r:id="rId69"/>
    <p:sldId id="332" r:id="rId70"/>
    <p:sldId id="333" r:id="rId71"/>
    <p:sldId id="334" r:id="rId72"/>
    <p:sldId id="335" r:id="rId73"/>
    <p:sldId id="324" r:id="rId74"/>
    <p:sldId id="325" r:id="rId75"/>
    <p:sldId id="326" r:id="rId76"/>
    <p:sldId id="336" r:id="rId77"/>
    <p:sldId id="327" r:id="rId78"/>
    <p:sldId id="328"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CA09F3-4923-45C7-C4DF-65C43F4AE6C1}" v="2" dt="2021-06-09T21:38:45.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996"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vathi Bhojanapalli  18BCE7150" userId="S::revathi.18bce7150@vitap.ac.in::ca67fefa-89ec-4a82-b876-cd4b529b1579" providerId="AD" clId="Web-{EECA09F3-4923-45C7-C4DF-65C43F4AE6C1}"/>
    <pc:docChg chg="addSld delSld">
      <pc:chgData name="Revathi Bhojanapalli  18BCE7150" userId="S::revathi.18bce7150@vitap.ac.in::ca67fefa-89ec-4a82-b876-cd4b529b1579" providerId="AD" clId="Web-{EECA09F3-4923-45C7-C4DF-65C43F4AE6C1}" dt="2021-06-09T21:38:45.453" v="1"/>
      <pc:docMkLst>
        <pc:docMk/>
      </pc:docMkLst>
      <pc:sldChg chg="new del">
        <pc:chgData name="Revathi Bhojanapalli  18BCE7150" userId="S::revathi.18bce7150@vitap.ac.in::ca67fefa-89ec-4a82-b876-cd4b529b1579" providerId="AD" clId="Web-{EECA09F3-4923-45C7-C4DF-65C43F4AE6C1}" dt="2021-06-09T21:38:45.453" v="1"/>
        <pc:sldMkLst>
          <pc:docMk/>
          <pc:sldMk cId="766236144" sldId="338"/>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EEA890-F91A-451E-851B-F463AF7D71FF}" type="datetimeFigureOut">
              <a:rPr lang="en-US" smtClean="0"/>
              <a:pPr/>
              <a:t>6/9/2021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4B1455-0059-45B1-9BB1-19BEC051700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bilibili.com/video/av35144344?from=search&amp;seid=17331048203484303976"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2</a:t>
            </a:fld>
            <a:endParaRPr lang="en-US" dirty="0"/>
          </a:p>
        </p:txBody>
      </p:sp>
    </p:spTree>
    <p:extLst>
      <p:ext uri="{BB962C8B-B14F-4D97-AF65-F5344CB8AC3E}">
        <p14:creationId xmlns:p14="http://schemas.microsoft.com/office/powerpoint/2010/main" val="825770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22</a:t>
            </a:fld>
            <a:endParaRPr lang="en-US" dirty="0"/>
          </a:p>
        </p:txBody>
      </p:sp>
    </p:spTree>
    <p:extLst>
      <p:ext uri="{BB962C8B-B14F-4D97-AF65-F5344CB8AC3E}">
        <p14:creationId xmlns:p14="http://schemas.microsoft.com/office/powerpoint/2010/main" val="296671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28</a:t>
            </a:fld>
            <a:endParaRPr lang="en-US" dirty="0"/>
          </a:p>
        </p:txBody>
      </p:sp>
    </p:spTree>
    <p:extLst>
      <p:ext uri="{BB962C8B-B14F-4D97-AF65-F5344CB8AC3E}">
        <p14:creationId xmlns:p14="http://schemas.microsoft.com/office/powerpoint/2010/main" val="250941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34</a:t>
            </a:fld>
            <a:endParaRPr lang="en-US" dirty="0"/>
          </a:p>
        </p:txBody>
      </p:sp>
    </p:spTree>
    <p:extLst>
      <p:ext uri="{BB962C8B-B14F-4D97-AF65-F5344CB8AC3E}">
        <p14:creationId xmlns:p14="http://schemas.microsoft.com/office/powerpoint/2010/main" val="722920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64</a:t>
            </a:fld>
            <a:endParaRPr lang="en-US" dirty="0"/>
          </a:p>
        </p:txBody>
      </p:sp>
    </p:spTree>
    <p:extLst>
      <p:ext uri="{BB962C8B-B14F-4D97-AF65-F5344CB8AC3E}">
        <p14:creationId xmlns:p14="http://schemas.microsoft.com/office/powerpoint/2010/main" val="2420425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70</a:t>
            </a:fld>
            <a:endParaRPr lang="en-US" dirty="0"/>
          </a:p>
        </p:txBody>
      </p:sp>
    </p:spTree>
    <p:extLst>
      <p:ext uri="{BB962C8B-B14F-4D97-AF65-F5344CB8AC3E}">
        <p14:creationId xmlns:p14="http://schemas.microsoft.com/office/powerpoint/2010/main" val="4291852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71</a:t>
            </a:fld>
            <a:endParaRPr lang="en-US" dirty="0"/>
          </a:p>
        </p:txBody>
      </p:sp>
    </p:spTree>
    <p:extLst>
      <p:ext uri="{BB962C8B-B14F-4D97-AF65-F5344CB8AC3E}">
        <p14:creationId xmlns:p14="http://schemas.microsoft.com/office/powerpoint/2010/main" val="4196859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75</a:t>
            </a:fld>
            <a:endParaRPr lang="en-US" dirty="0"/>
          </a:p>
        </p:txBody>
      </p:sp>
    </p:spTree>
    <p:extLst>
      <p:ext uri="{BB962C8B-B14F-4D97-AF65-F5344CB8AC3E}">
        <p14:creationId xmlns:p14="http://schemas.microsoft.com/office/powerpoint/2010/main" val="362006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3</a:t>
            </a:fld>
            <a:endParaRPr lang="en-US" dirty="0"/>
          </a:p>
        </p:txBody>
      </p:sp>
    </p:spTree>
    <p:extLst>
      <p:ext uri="{BB962C8B-B14F-4D97-AF65-F5344CB8AC3E}">
        <p14:creationId xmlns:p14="http://schemas.microsoft.com/office/powerpoint/2010/main" val="120062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4</a:t>
            </a:fld>
            <a:endParaRPr lang="en-US" dirty="0"/>
          </a:p>
        </p:txBody>
      </p:sp>
    </p:spTree>
    <p:extLst>
      <p:ext uri="{BB962C8B-B14F-4D97-AF65-F5344CB8AC3E}">
        <p14:creationId xmlns:p14="http://schemas.microsoft.com/office/powerpoint/2010/main" val="284169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5</a:t>
            </a:fld>
            <a:endParaRPr lang="en-US" dirty="0"/>
          </a:p>
        </p:txBody>
      </p:sp>
    </p:spTree>
    <p:extLst>
      <p:ext uri="{BB962C8B-B14F-4D97-AF65-F5344CB8AC3E}">
        <p14:creationId xmlns:p14="http://schemas.microsoft.com/office/powerpoint/2010/main" val="2255066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6</a:t>
            </a:fld>
            <a:endParaRPr lang="en-US" dirty="0"/>
          </a:p>
        </p:txBody>
      </p:sp>
    </p:spTree>
    <p:extLst>
      <p:ext uri="{BB962C8B-B14F-4D97-AF65-F5344CB8AC3E}">
        <p14:creationId xmlns:p14="http://schemas.microsoft.com/office/powerpoint/2010/main" val="3068600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7</a:t>
            </a:fld>
            <a:endParaRPr lang="en-US" dirty="0"/>
          </a:p>
        </p:txBody>
      </p:sp>
    </p:spTree>
    <p:extLst>
      <p:ext uri="{BB962C8B-B14F-4D97-AF65-F5344CB8AC3E}">
        <p14:creationId xmlns:p14="http://schemas.microsoft.com/office/powerpoint/2010/main" val="974423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pPr/>
              <a:t>8</a:t>
            </a:fld>
            <a:endParaRPr lang="en-US" dirty="0"/>
          </a:p>
        </p:txBody>
      </p:sp>
    </p:spTree>
    <p:extLst>
      <p:ext uri="{BB962C8B-B14F-4D97-AF65-F5344CB8AC3E}">
        <p14:creationId xmlns:p14="http://schemas.microsoft.com/office/powerpoint/2010/main" val="63076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https://www.bilibili.com/video/av35144344?from=search&amp;seid=17331048203484303976</a:t>
            </a:r>
            <a:endParaRPr lang="en-US" altLang="zh-CN" dirty="0"/>
          </a:p>
          <a:p>
            <a:r>
              <a:rPr lang="en-US" altLang="zh-CN" dirty="0"/>
              <a:t>3</a:t>
            </a:r>
            <a:r>
              <a:rPr lang="zh-CN" altLang="en-US" dirty="0"/>
              <a:t>：</a:t>
            </a:r>
            <a:r>
              <a:rPr lang="en-US" altLang="zh-CN" dirty="0"/>
              <a:t>18</a:t>
            </a:r>
            <a:endParaRPr lang="zh-CN" altLang="en-US" dirty="0"/>
          </a:p>
        </p:txBody>
      </p:sp>
      <p:sp>
        <p:nvSpPr>
          <p:cNvPr id="4" name="灯片编号占位符 3"/>
          <p:cNvSpPr>
            <a:spLocks noGrp="1"/>
          </p:cNvSpPr>
          <p:nvPr>
            <p:ph type="sldNum" sz="quarter" idx="10"/>
          </p:nvPr>
        </p:nvSpPr>
        <p:spPr/>
        <p:txBody>
          <a:bodyPr/>
          <a:lstStyle/>
          <a:p>
            <a:pPr>
              <a:defRPr/>
            </a:pPr>
            <a:fld id="{84856411-F3D0-48DE-9C5A-7E9FE8C43327}" type="slidenum">
              <a:rPr lang="en-US" altLang="zh-CN" smtClean="0"/>
              <a:pPr>
                <a:defRPr/>
              </a:pPr>
              <a:t>9</a:t>
            </a:fld>
            <a:endParaRPr lang="en-US" altLang="zh-CN"/>
          </a:p>
        </p:txBody>
      </p:sp>
    </p:spTree>
    <p:extLst>
      <p:ext uri="{BB962C8B-B14F-4D97-AF65-F5344CB8AC3E}">
        <p14:creationId xmlns:p14="http://schemas.microsoft.com/office/powerpoint/2010/main" val="3501204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84856411-F3D0-48DE-9C5A-7E9FE8C43327}" type="slidenum">
              <a:rPr lang="en-US" altLang="zh-CN" smtClean="0"/>
              <a:pPr>
                <a:defRPr/>
              </a:pPr>
              <a:t>13</a:t>
            </a:fld>
            <a:endParaRPr lang="en-US" altLang="zh-CN"/>
          </a:p>
        </p:txBody>
      </p:sp>
    </p:spTree>
    <p:extLst>
      <p:ext uri="{BB962C8B-B14F-4D97-AF65-F5344CB8AC3E}">
        <p14:creationId xmlns:p14="http://schemas.microsoft.com/office/powerpoint/2010/main" val="190144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61DC51-1468-4A4F-A231-952AD055A4C6}"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1DC51-1468-4A4F-A231-952AD055A4C6}"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1DC51-1468-4A4F-A231-952AD055A4C6}"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t>标题文本</a:t>
            </a:r>
          </a:p>
        </p:txBody>
      </p:sp>
      <p:sp>
        <p:nvSpPr>
          <p:cNvPr id="57"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61DC51-1468-4A4F-A231-952AD055A4C6}"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61DC51-1468-4A4F-A231-952AD055A4C6}" type="datetimeFigureOut">
              <a:rPr lang="en-US" smtClean="0"/>
              <a:pPr/>
              <a:t>6/9/2021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61DC51-1468-4A4F-A231-952AD055A4C6}"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61DC51-1468-4A4F-A231-952AD055A4C6}" type="datetimeFigureOut">
              <a:rPr lang="en-US" smtClean="0"/>
              <a:pPr/>
              <a:t>6/9/2021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61DC51-1468-4A4F-A231-952AD055A4C6}" type="datetimeFigureOut">
              <a:rPr lang="en-US" smtClean="0"/>
              <a:pPr/>
              <a:t>6/9/2021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61DC51-1468-4A4F-A231-952AD055A4C6}" type="datetimeFigureOut">
              <a:rPr lang="en-US" smtClean="0"/>
              <a:pPr/>
              <a:t>6/9/2021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61DC51-1468-4A4F-A231-952AD055A4C6}"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61DC51-1468-4A4F-A231-952AD055A4C6}" type="datetimeFigureOut">
              <a:rPr lang="en-US" smtClean="0"/>
              <a:pPr/>
              <a:t>6/9/2021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C38A2A-9FF7-48BC-8F06-A204CB17F2A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61DC51-1468-4A4F-A231-952AD055A4C6}" type="datetimeFigureOut">
              <a:rPr lang="en-US" smtClean="0"/>
              <a:pPr/>
              <a:t>6/9/2021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38A2A-9FF7-48BC-8F06-A204CB17F2A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8.png"/><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5.wmf"/><Relationship Id="rId4" Type="http://schemas.openxmlformats.org/officeDocument/2006/relationships/oleObject" Target="../embeddings/oleObject1.bin"/><Relationship Id="rId9" Type="http://schemas.openxmlformats.org/officeDocument/2006/relationships/image" Target="../media/image17.wmf"/></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image-net.org/challenges/LSVRC/"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ocs.paperspace.com/machine-learning/wiki/convolutional-neural-network-cnn"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319018" y="2117657"/>
            <a:ext cx="7772400" cy="1470025"/>
          </a:xfrm>
        </p:spPr>
        <p:txBody>
          <a:bodyPr/>
          <a:lstStyle/>
          <a:p>
            <a:pPr eaLnBrk="1" hangingPunct="1"/>
            <a:br>
              <a:rPr lang="en-US" altLang="zh-CN" dirty="0">
                <a:ea typeface="ＭＳ Ｐゴシック" panose="020B0600070205080204" pitchFamily="34" charset="-128"/>
              </a:rPr>
            </a:br>
            <a:endParaRPr lang="en-US" altLang="zh-CN" sz="3600" dirty="0">
              <a:ea typeface="ＭＳ Ｐゴシック" panose="020B0600070205080204" pitchFamily="34" charset="-128"/>
            </a:endParaRPr>
          </a:p>
        </p:txBody>
      </p:sp>
      <p:sp>
        <p:nvSpPr>
          <p:cNvPr id="5123" name="Rectangle 6"/>
          <p:cNvSpPr>
            <a:spLocks noGrp="1" noChangeArrowheads="1"/>
          </p:cNvSpPr>
          <p:nvPr>
            <p:ph type="subTitle" idx="1"/>
          </p:nvPr>
        </p:nvSpPr>
        <p:spPr>
          <a:xfrm>
            <a:off x="1389063" y="1808922"/>
            <a:ext cx="6400800" cy="1500808"/>
          </a:xfrm>
        </p:spPr>
        <p:txBody>
          <a:bodyPr/>
          <a:lstStyle/>
          <a:p>
            <a:pPr eaLnBrk="1" hangingPunct="1">
              <a:defRPr/>
            </a:pPr>
            <a:r>
              <a:rPr lang="en-US" altLang="zh-TW" sz="5400" dirty="0">
                <a:solidFill>
                  <a:srgbClr val="002060"/>
                </a:solidFill>
              </a:rPr>
              <a:t>Deep Learning</a:t>
            </a:r>
            <a:endParaRPr lang="en-US" altLang="zh-CN" sz="5400" dirty="0">
              <a:solidFill>
                <a:srgbClr val="002060"/>
              </a:solidFill>
              <a:latin typeface="黑体" panose="02010609060101010101" pitchFamily="49" charset="-122"/>
              <a:ea typeface="黑体" panose="02010609060101010101" pitchFamily="49" charset="-122"/>
            </a:endParaRPr>
          </a:p>
        </p:txBody>
      </p:sp>
      <p:sp>
        <p:nvSpPr>
          <p:cNvPr id="5124" name="Text Box 7"/>
          <p:cNvSpPr txBox="1">
            <a:spLocks noChangeArrowheads="1"/>
          </p:cNvSpPr>
          <p:nvPr/>
        </p:nvSpPr>
        <p:spPr bwMode="auto">
          <a:xfrm>
            <a:off x="1524000" y="6248400"/>
            <a:ext cx="586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anose="05000000000000000000" pitchFamily="2" charset="2"/>
              <a:buChar char="§"/>
              <a:defRPr sz="3200">
                <a:solidFill>
                  <a:schemeClr val="accent2"/>
                </a:solidFill>
                <a:latin typeface="Arial" panose="020B0604020202020204" pitchFamily="34" charset="0"/>
                <a:ea typeface="ＭＳ Ｐゴシック" panose="020B0600070205080204" pitchFamily="34" charset="-128"/>
              </a:defRPr>
            </a:lvl1pPr>
            <a:lvl2pPr marL="742950" indent="-285750">
              <a:spcBef>
                <a:spcPct val="20000"/>
              </a:spcBef>
              <a:buClr>
                <a:schemeClr val="tx1"/>
              </a:buClr>
              <a:buFont typeface="Wingdings" panose="05000000000000000000" pitchFamily="2" charset="2"/>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accent2"/>
              </a:buClr>
              <a:buFont typeface="Wingdings" panose="05000000000000000000" pitchFamily="2" charset="2"/>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1"/>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accent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buClrTx/>
              <a:buFontTx/>
              <a:buNone/>
            </a:pPr>
            <a:endParaRPr lang="zh-CN" altLang="zh-CN" sz="18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TW" sz="4000" dirty="0"/>
              <a:t>Why CNN for Image?</a:t>
            </a:r>
            <a:endParaRPr lang="en-US" altLang="zh-CN" sz="4000" dirty="0">
              <a:ea typeface="ＭＳ Ｐゴシック" panose="020B0600070205080204" pitchFamily="34" charset="-128"/>
            </a:endParaRPr>
          </a:p>
        </p:txBody>
      </p:sp>
      <p:sp>
        <p:nvSpPr>
          <p:cNvPr id="76" name="內容版面配置區 2"/>
          <p:cNvSpPr>
            <a:spLocks noGrp="1"/>
          </p:cNvSpPr>
          <p:nvPr>
            <p:ph idx="1"/>
          </p:nvPr>
        </p:nvSpPr>
        <p:spPr>
          <a:xfrm>
            <a:off x="628650" y="1526987"/>
            <a:ext cx="7886700" cy="1025094"/>
          </a:xfrm>
        </p:spPr>
        <p:txBody>
          <a:bodyPr/>
          <a:lstStyle/>
          <a:p>
            <a:r>
              <a:rPr lang="en-US" altLang="zh-TW" sz="2600" dirty="0"/>
              <a:t>Some patterns are much smaller than the whole image</a:t>
            </a:r>
            <a:endParaRPr lang="zh-TW" altLang="en-US" sz="2600" dirty="0"/>
          </a:p>
        </p:txBody>
      </p:sp>
      <p:pic>
        <p:nvPicPr>
          <p:cNvPr id="77" name="Picture 4" descr="https://upload.wikimedia.org/wikipedia/commons/5/5e/Silverbird_in_Murchison_Falls_National_Park,_Ugand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5429" y="4380099"/>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78" name="圖片 15"/>
          <p:cNvPicPr>
            <a:picLocks noChangeAspect="1"/>
          </p:cNvPicPr>
          <p:nvPr/>
        </p:nvPicPr>
        <p:blipFill>
          <a:blip r:embed="rId3"/>
          <a:stretch>
            <a:fillRect/>
          </a:stretch>
        </p:blipFill>
        <p:spPr>
          <a:xfrm>
            <a:off x="4094492" y="4426116"/>
            <a:ext cx="1296890" cy="1139691"/>
          </a:xfrm>
          <a:prstGeom prst="rect">
            <a:avLst/>
          </a:prstGeom>
          <a:ln w="57150">
            <a:solidFill>
              <a:srgbClr val="FF0000"/>
            </a:solidFill>
          </a:ln>
        </p:spPr>
      </p:pic>
      <p:pic>
        <p:nvPicPr>
          <p:cNvPr id="79" name="圖片 18"/>
          <p:cNvPicPr>
            <a:picLocks noChangeAspect="1"/>
          </p:cNvPicPr>
          <p:nvPr/>
        </p:nvPicPr>
        <p:blipFill>
          <a:blip r:embed="rId4"/>
          <a:stretch>
            <a:fillRect/>
          </a:stretch>
        </p:blipFill>
        <p:spPr>
          <a:xfrm>
            <a:off x="5496720" y="4343943"/>
            <a:ext cx="2151234" cy="1279848"/>
          </a:xfrm>
          <a:prstGeom prst="rect">
            <a:avLst/>
          </a:prstGeom>
        </p:spPr>
      </p:pic>
      <p:sp>
        <p:nvSpPr>
          <p:cNvPr id="80" name="文字方塊 19"/>
          <p:cNvSpPr txBox="1"/>
          <p:nvPr/>
        </p:nvSpPr>
        <p:spPr>
          <a:xfrm>
            <a:off x="871066" y="2742468"/>
            <a:ext cx="7401868" cy="830997"/>
          </a:xfrm>
          <a:prstGeom prst="rect">
            <a:avLst/>
          </a:prstGeom>
          <a:solidFill>
            <a:schemeClr val="accent1">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solidFill>
                  <a:srgbClr val="FFFFFF"/>
                </a:solidFill>
              </a:rPr>
              <a:t>A neuron does not have to see the whole image to discover the pattern.</a:t>
            </a:r>
            <a:endParaRPr lang="zh-TW" altLang="en-US" sz="2400" dirty="0">
              <a:solidFill>
                <a:srgbClr val="FFFFFF"/>
              </a:solidFill>
            </a:endParaRPr>
          </a:p>
        </p:txBody>
      </p:sp>
      <p:sp>
        <p:nvSpPr>
          <p:cNvPr id="81" name="圓角矩形圖說文字 42"/>
          <p:cNvSpPr/>
          <p:nvPr/>
        </p:nvSpPr>
        <p:spPr>
          <a:xfrm>
            <a:off x="6259915" y="5410153"/>
            <a:ext cx="2423235" cy="601661"/>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solidFill>
                  <a:srgbClr val="FFFFFF"/>
                </a:solidFill>
              </a:rPr>
              <a:t>“beak”</a:t>
            </a:r>
            <a:r>
              <a:rPr lang="zh-TW" altLang="en-US" sz="2400" dirty="0">
                <a:solidFill>
                  <a:srgbClr val="FFFFFF"/>
                </a:solidFill>
              </a:rPr>
              <a:t> </a:t>
            </a:r>
            <a:r>
              <a:rPr lang="en-US" altLang="zh-TW" sz="2400" dirty="0">
                <a:solidFill>
                  <a:srgbClr val="FFFFFF"/>
                </a:solidFill>
              </a:rPr>
              <a:t>detector</a:t>
            </a:r>
            <a:endParaRPr lang="zh-TW" altLang="en-US" sz="2400" dirty="0">
              <a:solidFill>
                <a:srgbClr val="FFFFFF"/>
              </a:solidFill>
            </a:endParaRPr>
          </a:p>
        </p:txBody>
      </p:sp>
      <p:sp>
        <p:nvSpPr>
          <p:cNvPr id="82" name="矩形 81"/>
          <p:cNvSpPr/>
          <p:nvPr/>
        </p:nvSpPr>
        <p:spPr>
          <a:xfrm>
            <a:off x="1473830" y="4426116"/>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cxnSp>
        <p:nvCxnSpPr>
          <p:cNvPr id="83" name="直線單箭頭接點 45"/>
          <p:cNvCxnSpPr>
            <a:stCxn id="82" idx="3"/>
            <a:endCxn id="78" idx="1"/>
          </p:cNvCxnSpPr>
          <p:nvPr/>
        </p:nvCxnSpPr>
        <p:spPr>
          <a:xfrm>
            <a:off x="1880230" y="4615846"/>
            <a:ext cx="2214262" cy="38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4" name="文字方塊 48"/>
          <p:cNvSpPr txBox="1"/>
          <p:nvPr/>
        </p:nvSpPr>
        <p:spPr>
          <a:xfrm>
            <a:off x="1698172" y="3636678"/>
            <a:ext cx="71420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solidFill>
                  <a:srgbClr val="FFFFFF"/>
                </a:solidFill>
              </a:rPr>
              <a:t>Connecting to small region with less parameters</a:t>
            </a:r>
            <a:endParaRPr lang="zh-TW" altLang="en-US" sz="2400" dirty="0">
              <a:solidFill>
                <a:srgbClr val="FFFFFF"/>
              </a:solidFill>
            </a:endParaRPr>
          </a:p>
        </p:txBody>
      </p:sp>
    </p:spTree>
    <p:extLst>
      <p:ext uri="{BB962C8B-B14F-4D97-AF65-F5344CB8AC3E}">
        <p14:creationId xmlns:p14="http://schemas.microsoft.com/office/powerpoint/2010/main" val="38292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TW" sz="4000" dirty="0"/>
              <a:t>Why CNN for Image?</a:t>
            </a:r>
            <a:endParaRPr lang="en-US" altLang="zh-CN" sz="4000" dirty="0">
              <a:ea typeface="ＭＳ Ｐゴシック" panose="020B0600070205080204" pitchFamily="34" charset="-128"/>
            </a:endParaRPr>
          </a:p>
        </p:txBody>
      </p:sp>
      <p:pic>
        <p:nvPicPr>
          <p:cNvPr id="4" name="Picture 4" descr="http://all4desktop.com/data_images/original/4244361-bir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990" y="4256861"/>
            <a:ext cx="2485663" cy="1792648"/>
          </a:xfrm>
          <a:prstGeom prst="rect">
            <a:avLst/>
          </a:prstGeom>
          <a:noFill/>
          <a:extLst>
            <a:ext uri="{909E8E84-426E-40DD-AFC4-6F175D3DCCD1}">
              <a14:hiddenFill xmlns:a14="http://schemas.microsoft.com/office/drawing/2010/main">
                <a:solidFill>
                  <a:srgbClr val="FFFFFF"/>
                </a:solidFill>
              </a14:hiddenFill>
            </a:ext>
          </a:extLst>
        </p:spPr>
      </p:pic>
      <p:sp>
        <p:nvSpPr>
          <p:cNvPr id="5" name="內容版面配置區 2"/>
          <p:cNvSpPr>
            <a:spLocks noGrp="1"/>
          </p:cNvSpPr>
          <p:nvPr>
            <p:ph idx="1"/>
          </p:nvPr>
        </p:nvSpPr>
        <p:spPr>
          <a:xfrm>
            <a:off x="628650" y="1605438"/>
            <a:ext cx="7886700" cy="531259"/>
          </a:xfrm>
        </p:spPr>
        <p:txBody>
          <a:bodyPr/>
          <a:lstStyle/>
          <a:p>
            <a:r>
              <a:rPr lang="en-US" altLang="zh-TW" sz="2600" dirty="0"/>
              <a:t>The same patterns appear in different regions.</a:t>
            </a:r>
            <a:endParaRPr lang="zh-TW" altLang="en-US" sz="2600" dirty="0"/>
          </a:p>
        </p:txBody>
      </p:sp>
      <p:pic>
        <p:nvPicPr>
          <p:cNvPr id="6" name="Picture 4" descr="https://upload.wikimedia.org/wikipedia/commons/5/5e/Silverbird_in_Murchison_Falls_National_Park,_Ugan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990" y="2358399"/>
            <a:ext cx="2485663" cy="1657108"/>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8"/>
          <p:cNvPicPr>
            <a:picLocks noChangeAspect="1"/>
          </p:cNvPicPr>
          <p:nvPr/>
        </p:nvPicPr>
        <p:blipFill>
          <a:blip r:embed="rId4"/>
          <a:stretch>
            <a:fillRect/>
          </a:stretch>
        </p:blipFill>
        <p:spPr>
          <a:xfrm>
            <a:off x="3745817" y="2647770"/>
            <a:ext cx="2151234" cy="1279848"/>
          </a:xfrm>
          <a:prstGeom prst="rect">
            <a:avLst/>
          </a:prstGeom>
        </p:spPr>
      </p:pic>
      <p:sp>
        <p:nvSpPr>
          <p:cNvPr id="8" name="雲朵形圖說文字 9"/>
          <p:cNvSpPr/>
          <p:nvPr/>
        </p:nvSpPr>
        <p:spPr>
          <a:xfrm>
            <a:off x="5075306" y="2205583"/>
            <a:ext cx="3303662" cy="951706"/>
          </a:xfrm>
          <a:prstGeom prst="cloudCallout">
            <a:avLst>
              <a:gd name="adj1" fmla="val -48303"/>
              <a:gd name="adj2" fmla="val 55890"/>
            </a:avLst>
          </a:prstGeom>
          <a:solidFill>
            <a:srgbClr val="2277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FFFFFF"/>
                </a:solidFill>
              </a:rPr>
              <a:t>“upper-left beak”</a:t>
            </a:r>
            <a:r>
              <a:rPr lang="zh-TW" altLang="en-US" sz="2400" dirty="0">
                <a:solidFill>
                  <a:srgbClr val="FFFFFF"/>
                </a:solidFill>
              </a:rPr>
              <a:t> </a:t>
            </a:r>
            <a:r>
              <a:rPr lang="en-US" altLang="zh-TW" sz="2400" dirty="0">
                <a:solidFill>
                  <a:srgbClr val="FFFFFF"/>
                </a:solidFill>
              </a:rPr>
              <a:t>detector</a:t>
            </a:r>
            <a:endParaRPr lang="zh-TW" altLang="en-US" sz="2400" dirty="0">
              <a:solidFill>
                <a:srgbClr val="FFFFFF"/>
              </a:solidFill>
            </a:endParaRPr>
          </a:p>
        </p:txBody>
      </p:sp>
      <p:sp>
        <p:nvSpPr>
          <p:cNvPr id="9" name="矩形 8"/>
          <p:cNvSpPr/>
          <p:nvPr/>
        </p:nvSpPr>
        <p:spPr>
          <a:xfrm>
            <a:off x="1289051" y="2408327"/>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10" name="矩形 9"/>
          <p:cNvSpPr/>
          <p:nvPr/>
        </p:nvSpPr>
        <p:spPr>
          <a:xfrm>
            <a:off x="1803855" y="4773726"/>
            <a:ext cx="406400" cy="3794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pic>
        <p:nvPicPr>
          <p:cNvPr id="11" name="圖片 4"/>
          <p:cNvPicPr>
            <a:picLocks noChangeAspect="1"/>
          </p:cNvPicPr>
          <p:nvPr/>
        </p:nvPicPr>
        <p:blipFill>
          <a:blip r:embed="rId5"/>
          <a:stretch>
            <a:fillRect/>
          </a:stretch>
        </p:blipFill>
        <p:spPr>
          <a:xfrm>
            <a:off x="3673672" y="4432848"/>
            <a:ext cx="2295525" cy="1590675"/>
          </a:xfrm>
          <a:prstGeom prst="rect">
            <a:avLst/>
          </a:prstGeom>
        </p:spPr>
      </p:pic>
      <p:sp>
        <p:nvSpPr>
          <p:cNvPr id="12" name="雲朵形圖說文字 30"/>
          <p:cNvSpPr/>
          <p:nvPr/>
        </p:nvSpPr>
        <p:spPr>
          <a:xfrm>
            <a:off x="5075306" y="5293519"/>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rgbClr val="FFFFFF"/>
                </a:solidFill>
              </a:rPr>
              <a:t>“middle beak”</a:t>
            </a:r>
            <a:r>
              <a:rPr lang="zh-TW" altLang="en-US" sz="2400" dirty="0">
                <a:solidFill>
                  <a:srgbClr val="FFFFFF"/>
                </a:solidFill>
              </a:rPr>
              <a:t> </a:t>
            </a:r>
            <a:r>
              <a:rPr lang="en-US" altLang="zh-TW" sz="2400" dirty="0">
                <a:solidFill>
                  <a:srgbClr val="FFFFFF"/>
                </a:solidFill>
              </a:rPr>
              <a:t>detector</a:t>
            </a:r>
            <a:endParaRPr lang="zh-TW" altLang="en-US" sz="2400" dirty="0">
              <a:solidFill>
                <a:srgbClr val="FFFFFF"/>
              </a:solidFill>
            </a:endParaRPr>
          </a:p>
        </p:txBody>
      </p:sp>
      <p:sp>
        <p:nvSpPr>
          <p:cNvPr id="13" name="矩形 12"/>
          <p:cNvSpPr/>
          <p:nvPr/>
        </p:nvSpPr>
        <p:spPr>
          <a:xfrm>
            <a:off x="5548370" y="4058171"/>
            <a:ext cx="3257320" cy="707886"/>
          </a:xfrm>
          <a:prstGeom prst="rect">
            <a:avLst/>
          </a:prstGeom>
        </p:spPr>
        <p:txBody>
          <a:bodyPr wrap="square">
            <a:spAutoFit/>
          </a:bodyPr>
          <a:lstStyle/>
          <a:p>
            <a:r>
              <a:rPr lang="en-US" altLang="zh-TW" sz="2000" dirty="0">
                <a:solidFill>
                  <a:srgbClr val="000000"/>
                </a:solidFill>
              </a:rPr>
              <a:t>They can use the same set of parameters.</a:t>
            </a:r>
            <a:endParaRPr lang="zh-TW" altLang="en-US" sz="2000" dirty="0">
              <a:solidFill>
                <a:srgbClr val="000000"/>
              </a:solidFill>
            </a:endParaRPr>
          </a:p>
        </p:txBody>
      </p:sp>
      <p:sp>
        <p:nvSpPr>
          <p:cNvPr id="14" name="矩形 13"/>
          <p:cNvSpPr/>
          <p:nvPr/>
        </p:nvSpPr>
        <p:spPr>
          <a:xfrm>
            <a:off x="4501720" y="3657347"/>
            <a:ext cx="3089307" cy="400110"/>
          </a:xfrm>
          <a:prstGeom prst="rect">
            <a:avLst/>
          </a:prstGeom>
        </p:spPr>
        <p:txBody>
          <a:bodyPr wrap="none">
            <a:spAutoFit/>
          </a:bodyPr>
          <a:lstStyle/>
          <a:p>
            <a:r>
              <a:rPr lang="en-US" altLang="zh-TW" sz="2000" dirty="0">
                <a:solidFill>
                  <a:srgbClr val="000000"/>
                </a:solidFill>
              </a:rPr>
              <a:t>Do almost the same thing</a:t>
            </a:r>
            <a:endParaRPr lang="zh-TW" altLang="en-US" sz="2000" dirty="0">
              <a:solidFill>
                <a:srgbClr val="000000"/>
              </a:solidFill>
            </a:endParaRPr>
          </a:p>
        </p:txBody>
      </p:sp>
      <p:cxnSp>
        <p:nvCxnSpPr>
          <p:cNvPr id="15" name="直線單箭頭接點 7"/>
          <p:cNvCxnSpPr/>
          <p:nvPr/>
        </p:nvCxnSpPr>
        <p:spPr>
          <a:xfrm>
            <a:off x="4445448" y="3547793"/>
            <a:ext cx="0" cy="1341375"/>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8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The whole CNN</a:t>
            </a:r>
            <a:endParaRPr lang="en-US" altLang="zh-CN" sz="4000" dirty="0">
              <a:ea typeface="ＭＳ Ｐゴシック" panose="020B0600070205080204" pitchFamily="34" charset="-128"/>
            </a:endParaRPr>
          </a:p>
        </p:txBody>
      </p:sp>
      <p:grpSp>
        <p:nvGrpSpPr>
          <p:cNvPr id="2" name="群組 3"/>
          <p:cNvGrpSpPr/>
          <p:nvPr/>
        </p:nvGrpSpPr>
        <p:grpSpPr>
          <a:xfrm>
            <a:off x="1003816" y="2386653"/>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707886"/>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solidFill>
                    <a:srgbClr val="FFFFFF"/>
                  </a:solidFill>
                </a:rPr>
                <a:t>Fully Connected Feedforward network</a:t>
              </a:r>
              <a:endParaRPr lang="zh-TW" altLang="en-US" sz="2000" dirty="0">
                <a:solidFill>
                  <a:srgbClr val="FFFFFF"/>
                </a:solidFill>
              </a:endParaRPr>
            </a:p>
          </p:txBody>
        </p:sp>
      </p:grpSp>
      <p:pic>
        <p:nvPicPr>
          <p:cNvPr id="7"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9755" y="303835"/>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8"/>
          <p:cNvSpPr txBox="1"/>
          <p:nvPr/>
        </p:nvSpPr>
        <p:spPr>
          <a:xfrm>
            <a:off x="1531568" y="1818275"/>
            <a:ext cx="2046763" cy="400110"/>
          </a:xfrm>
          <a:prstGeom prst="rect">
            <a:avLst/>
          </a:prstGeom>
          <a:noFill/>
        </p:spPr>
        <p:txBody>
          <a:bodyPr wrap="square" rtlCol="0">
            <a:spAutoFit/>
          </a:bodyPr>
          <a:lstStyle/>
          <a:p>
            <a:pPr algn="ctr"/>
            <a:r>
              <a:rPr lang="en-US" altLang="zh-TW" sz="2000" dirty="0">
                <a:solidFill>
                  <a:srgbClr val="000000"/>
                </a:solidFill>
              </a:rPr>
              <a:t>cat dog ……</a:t>
            </a:r>
            <a:endParaRPr lang="zh-TW" altLang="en-US" sz="2000" dirty="0">
              <a:solidFill>
                <a:srgbClr val="000000"/>
              </a:solidFill>
            </a:endParaRPr>
          </a:p>
        </p:txBody>
      </p:sp>
      <p:sp>
        <p:nvSpPr>
          <p:cNvPr id="9" name="矩形 8"/>
          <p:cNvSpPr/>
          <p:nvPr/>
        </p:nvSpPr>
        <p:spPr>
          <a:xfrm>
            <a:off x="5504036" y="2041811"/>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10" name="矩形 9"/>
          <p:cNvSpPr/>
          <p:nvPr/>
        </p:nvSpPr>
        <p:spPr>
          <a:xfrm>
            <a:off x="5504036" y="314182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11" name="矩形 10"/>
          <p:cNvSpPr/>
          <p:nvPr/>
        </p:nvSpPr>
        <p:spPr>
          <a:xfrm>
            <a:off x="5504036" y="4210036"/>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12" name="矩形 11"/>
          <p:cNvSpPr/>
          <p:nvPr/>
        </p:nvSpPr>
        <p:spPr>
          <a:xfrm>
            <a:off x="5504036" y="524328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13" name="文字方塊 15"/>
          <p:cNvSpPr txBox="1"/>
          <p:nvPr/>
        </p:nvSpPr>
        <p:spPr>
          <a:xfrm>
            <a:off x="3578331" y="6167972"/>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solidFill>
                  <a:srgbClr val="FFFFFF"/>
                </a:solidFill>
              </a:rPr>
              <a:t>Flatten</a:t>
            </a:r>
            <a:endParaRPr lang="zh-TW" altLang="en-US" sz="2000" dirty="0">
              <a:solidFill>
                <a:srgbClr val="FFFFFF"/>
              </a:solidFill>
            </a:endParaRPr>
          </a:p>
        </p:txBody>
      </p:sp>
      <p:sp>
        <p:nvSpPr>
          <p:cNvPr id="14" name="向下箭號 11"/>
          <p:cNvSpPr/>
          <p:nvPr/>
        </p:nvSpPr>
        <p:spPr>
          <a:xfrm>
            <a:off x="6123733" y="1564066"/>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5" name="向下箭號 17"/>
          <p:cNvSpPr/>
          <p:nvPr/>
        </p:nvSpPr>
        <p:spPr>
          <a:xfrm>
            <a:off x="6123733" y="267484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6" name="向下箭號 18"/>
          <p:cNvSpPr/>
          <p:nvPr/>
        </p:nvSpPr>
        <p:spPr>
          <a:xfrm>
            <a:off x="6123733" y="3766491"/>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7" name="向下箭號 19"/>
          <p:cNvSpPr/>
          <p:nvPr/>
        </p:nvSpPr>
        <p:spPr>
          <a:xfrm>
            <a:off x="6123733" y="4801484"/>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8" name="右彎箭號 16"/>
          <p:cNvSpPr/>
          <p:nvPr/>
        </p:nvSpPr>
        <p:spPr>
          <a:xfrm rot="10800000">
            <a:off x="5135322" y="5865708"/>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19" name="右彎箭號 21"/>
          <p:cNvSpPr/>
          <p:nvPr/>
        </p:nvSpPr>
        <p:spPr>
          <a:xfrm rot="16200000">
            <a:off x="2408327" y="5453218"/>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20" name="文字方塊 20"/>
          <p:cNvSpPr txBox="1"/>
          <p:nvPr/>
        </p:nvSpPr>
        <p:spPr>
          <a:xfrm>
            <a:off x="7574906" y="3573364"/>
            <a:ext cx="1592241" cy="707886"/>
          </a:xfrm>
          <a:prstGeom prst="rect">
            <a:avLst/>
          </a:prstGeom>
          <a:noFill/>
        </p:spPr>
        <p:txBody>
          <a:bodyPr wrap="square" rtlCol="0">
            <a:spAutoFit/>
          </a:bodyPr>
          <a:lstStyle/>
          <a:p>
            <a:r>
              <a:rPr lang="en-US" altLang="zh-TW" sz="2000" dirty="0">
                <a:solidFill>
                  <a:srgbClr val="000000"/>
                </a:solidFill>
              </a:rPr>
              <a:t>Can repeat many times</a:t>
            </a:r>
            <a:endParaRPr lang="zh-TW" altLang="en-US" sz="2000" dirty="0">
              <a:solidFill>
                <a:srgbClr val="000000"/>
              </a:solidFill>
            </a:endParaRPr>
          </a:p>
        </p:txBody>
      </p:sp>
      <p:sp>
        <p:nvSpPr>
          <p:cNvPr id="21" name="左大括弧 22"/>
          <p:cNvSpPr/>
          <p:nvPr/>
        </p:nvSpPr>
        <p:spPr>
          <a:xfrm flipH="1">
            <a:off x="7280362" y="1918847"/>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spTree>
    <p:extLst>
      <p:ext uri="{BB962C8B-B14F-4D97-AF65-F5344CB8AC3E}">
        <p14:creationId xmlns:p14="http://schemas.microsoft.com/office/powerpoint/2010/main" val="40422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The whole CNN</a:t>
            </a:r>
            <a:endParaRPr lang="en-US" altLang="zh-CN" sz="4000" dirty="0">
              <a:ea typeface="ＭＳ Ｐゴシック" panose="020B0600070205080204" pitchFamily="34" charset="-128"/>
            </a:endParaRPr>
          </a:p>
        </p:txBody>
      </p:sp>
      <p:sp>
        <p:nvSpPr>
          <p:cNvPr id="4" name="矩形 3"/>
          <p:cNvSpPr/>
          <p:nvPr/>
        </p:nvSpPr>
        <p:spPr>
          <a:xfrm>
            <a:off x="414945" y="4419540"/>
            <a:ext cx="4173041" cy="9355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solidFill>
                <a:srgbClr val="000000"/>
              </a:solidFill>
            </a:endParaRPr>
          </a:p>
        </p:txBody>
      </p:sp>
      <p:sp>
        <p:nvSpPr>
          <p:cNvPr id="5" name="矩形 4"/>
          <p:cNvSpPr/>
          <p:nvPr/>
        </p:nvSpPr>
        <p:spPr>
          <a:xfrm>
            <a:off x="420795" y="1713451"/>
            <a:ext cx="4173041" cy="2374596"/>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solidFill>
                <a:srgbClr val="000000"/>
              </a:solidFill>
            </a:endParaRPr>
          </a:p>
        </p:txBody>
      </p:sp>
      <p:pic>
        <p:nvPicPr>
          <p:cNvPr id="6"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249923" y="1929505"/>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8" name="矩形 7"/>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9" name="矩形 8"/>
          <p:cNvSpPr/>
          <p:nvPr/>
        </p:nvSpPr>
        <p:spPr>
          <a:xfrm>
            <a:off x="5249923" y="4097730"/>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10" name="矩形 9"/>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11"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solidFill>
                  <a:srgbClr val="FFFFFF"/>
                </a:solidFill>
              </a:rPr>
              <a:t>Flatten</a:t>
            </a:r>
            <a:endParaRPr lang="zh-TW" altLang="en-US" sz="2000" dirty="0">
              <a:solidFill>
                <a:srgbClr val="FFFFFF"/>
              </a:solidFill>
            </a:endParaRPr>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3"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4"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5"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6"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17"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18" name="文字方塊 20"/>
          <p:cNvSpPr txBox="1"/>
          <p:nvPr/>
        </p:nvSpPr>
        <p:spPr>
          <a:xfrm>
            <a:off x="7424968" y="3414758"/>
            <a:ext cx="1690625" cy="707886"/>
          </a:xfrm>
          <a:prstGeom prst="rect">
            <a:avLst/>
          </a:prstGeom>
          <a:noFill/>
        </p:spPr>
        <p:txBody>
          <a:bodyPr wrap="square" rtlCol="0">
            <a:spAutoFit/>
          </a:bodyPr>
          <a:lstStyle/>
          <a:p>
            <a:r>
              <a:rPr lang="en-US" altLang="zh-TW" sz="2000" dirty="0">
                <a:solidFill>
                  <a:srgbClr val="000000"/>
                </a:solidFill>
              </a:rPr>
              <a:t>Can repeat many times</a:t>
            </a:r>
            <a:endParaRPr lang="zh-TW" altLang="en-US" sz="2000" dirty="0">
              <a:solidFill>
                <a:srgbClr val="000000"/>
              </a:solidFill>
            </a:endParaRPr>
          </a:p>
        </p:txBody>
      </p:sp>
      <p:sp>
        <p:nvSpPr>
          <p:cNvPr id="19"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sp>
        <p:nvSpPr>
          <p:cNvPr id="20" name="矩形 19"/>
          <p:cNvSpPr/>
          <p:nvPr/>
        </p:nvSpPr>
        <p:spPr>
          <a:xfrm>
            <a:off x="427898" y="1862451"/>
            <a:ext cx="4305543" cy="707886"/>
          </a:xfrm>
          <a:prstGeom prst="rect">
            <a:avLst/>
          </a:prstGeom>
        </p:spPr>
        <p:txBody>
          <a:bodyPr wrap="square">
            <a:spAutoFit/>
          </a:bodyPr>
          <a:lstStyle/>
          <a:p>
            <a:pPr marL="342900" indent="-342900">
              <a:buFont typeface="Wingdings" panose="05000000000000000000" pitchFamily="2" charset="2"/>
              <a:buChar char="Ø"/>
            </a:pPr>
            <a:r>
              <a:rPr lang="en-US" altLang="zh-TW" sz="2000" dirty="0">
                <a:solidFill>
                  <a:srgbClr val="000000"/>
                </a:solidFill>
              </a:rPr>
              <a:t>Some patterns are much smaller than the whole image</a:t>
            </a:r>
            <a:endParaRPr lang="zh-TW" altLang="en-US" sz="2000" dirty="0">
              <a:solidFill>
                <a:srgbClr val="000000"/>
              </a:solidFill>
            </a:endParaRPr>
          </a:p>
        </p:txBody>
      </p:sp>
      <p:sp>
        <p:nvSpPr>
          <p:cNvPr id="21" name="矩形 20"/>
          <p:cNvSpPr/>
          <p:nvPr/>
        </p:nvSpPr>
        <p:spPr>
          <a:xfrm>
            <a:off x="441502" y="3232243"/>
            <a:ext cx="4165938" cy="707886"/>
          </a:xfrm>
          <a:prstGeom prst="rect">
            <a:avLst/>
          </a:prstGeom>
        </p:spPr>
        <p:txBody>
          <a:bodyPr wrap="square">
            <a:spAutoFit/>
          </a:bodyPr>
          <a:lstStyle/>
          <a:p>
            <a:pPr marL="285750" indent="-285750">
              <a:buFont typeface="Wingdings" panose="05000000000000000000" pitchFamily="2" charset="2"/>
              <a:buChar char="Ø"/>
            </a:pPr>
            <a:r>
              <a:rPr lang="en-US" altLang="zh-TW" sz="2000" dirty="0">
                <a:solidFill>
                  <a:srgbClr val="000000"/>
                </a:solidFill>
              </a:rPr>
              <a:t>The same patterns appear in different regions.</a:t>
            </a:r>
            <a:endParaRPr lang="zh-TW" altLang="en-US" sz="2000" dirty="0">
              <a:solidFill>
                <a:srgbClr val="000000"/>
              </a:solidFill>
            </a:endParaRPr>
          </a:p>
        </p:txBody>
      </p:sp>
      <p:sp>
        <p:nvSpPr>
          <p:cNvPr id="22" name="矩形 21"/>
          <p:cNvSpPr/>
          <p:nvPr/>
        </p:nvSpPr>
        <p:spPr>
          <a:xfrm>
            <a:off x="465943" y="4554815"/>
            <a:ext cx="4173041" cy="707886"/>
          </a:xfrm>
          <a:prstGeom prst="rect">
            <a:avLst/>
          </a:prstGeom>
        </p:spPr>
        <p:txBody>
          <a:bodyPr wrap="square">
            <a:spAutoFit/>
          </a:bodyPr>
          <a:lstStyle/>
          <a:p>
            <a:pPr marL="285750" indent="-285750">
              <a:buFont typeface="Wingdings" panose="05000000000000000000" pitchFamily="2" charset="2"/>
              <a:buChar char="Ø"/>
            </a:pPr>
            <a:r>
              <a:rPr lang="en-US" altLang="zh-TW" sz="2000" dirty="0">
                <a:solidFill>
                  <a:srgbClr val="000000"/>
                </a:solidFill>
              </a:rPr>
              <a:t>Subsampling</a:t>
            </a:r>
            <a:r>
              <a:rPr lang="zh-TW" altLang="en-US" sz="2000" dirty="0">
                <a:solidFill>
                  <a:srgbClr val="000000"/>
                </a:solidFill>
              </a:rPr>
              <a:t> </a:t>
            </a:r>
            <a:r>
              <a:rPr lang="en-US" altLang="zh-TW" sz="2000" dirty="0">
                <a:solidFill>
                  <a:srgbClr val="000000"/>
                </a:solidFill>
              </a:rPr>
              <a:t>the pixels will not change the object</a:t>
            </a:r>
            <a:endParaRPr lang="zh-TW" altLang="en-US" sz="2000" dirty="0">
              <a:solidFill>
                <a:srgbClr val="000000"/>
              </a:solidFill>
            </a:endParaRPr>
          </a:p>
        </p:txBody>
      </p:sp>
      <p:cxnSp>
        <p:nvCxnSpPr>
          <p:cNvPr id="23" name="直線單箭頭接點 25"/>
          <p:cNvCxnSpPr>
            <a:stCxn id="7" idx="1"/>
            <a:endCxn id="5" idx="3"/>
          </p:cNvCxnSpPr>
          <p:nvPr/>
        </p:nvCxnSpPr>
        <p:spPr>
          <a:xfrm flipH="1">
            <a:off x="4593836" y="2207749"/>
            <a:ext cx="656087" cy="69300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7"/>
          <p:cNvCxnSpPr>
            <a:stCxn id="9" idx="1"/>
            <a:endCxn id="5" idx="3"/>
          </p:cNvCxnSpPr>
          <p:nvPr/>
        </p:nvCxnSpPr>
        <p:spPr>
          <a:xfrm flipH="1" flipV="1">
            <a:off x="4593836" y="2900749"/>
            <a:ext cx="656087" cy="147522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0"/>
          <p:cNvCxnSpPr>
            <a:stCxn id="8" idx="1"/>
            <a:endCxn id="4" idx="3"/>
          </p:cNvCxnSpPr>
          <p:nvPr/>
        </p:nvCxnSpPr>
        <p:spPr>
          <a:xfrm flipH="1">
            <a:off x="4587986" y="3307761"/>
            <a:ext cx="661937" cy="15795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3"/>
          <p:cNvCxnSpPr>
            <a:stCxn id="10" idx="1"/>
            <a:endCxn id="4" idx="3"/>
          </p:cNvCxnSpPr>
          <p:nvPr/>
        </p:nvCxnSpPr>
        <p:spPr>
          <a:xfrm flipH="1" flipV="1">
            <a:off x="4587986" y="4887306"/>
            <a:ext cx="661937" cy="5219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81190" y="1388954"/>
            <a:ext cx="1581687" cy="505479"/>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solidFill>
                  <a:srgbClr val="FFFFFF"/>
                </a:solidFill>
              </a:rPr>
              <a:t>Property 1</a:t>
            </a:r>
            <a:endParaRPr lang="zh-TW" altLang="en-US" sz="2000" dirty="0">
              <a:solidFill>
                <a:srgbClr val="FFFFFF"/>
              </a:solidFill>
            </a:endParaRPr>
          </a:p>
        </p:txBody>
      </p:sp>
      <p:sp>
        <p:nvSpPr>
          <p:cNvPr id="28" name="矩形 27"/>
          <p:cNvSpPr/>
          <p:nvPr/>
        </p:nvSpPr>
        <p:spPr>
          <a:xfrm>
            <a:off x="287518" y="2743180"/>
            <a:ext cx="1581687" cy="505479"/>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solidFill>
                  <a:srgbClr val="FFFFFF"/>
                </a:solidFill>
              </a:rPr>
              <a:t>Property 2</a:t>
            </a:r>
            <a:endParaRPr lang="zh-TW" altLang="en-US" sz="2000" dirty="0">
              <a:solidFill>
                <a:srgbClr val="FFFFFF"/>
              </a:solidFill>
            </a:endParaRPr>
          </a:p>
        </p:txBody>
      </p:sp>
      <p:sp>
        <p:nvSpPr>
          <p:cNvPr id="29" name="矩形 28"/>
          <p:cNvSpPr/>
          <p:nvPr/>
        </p:nvSpPr>
        <p:spPr>
          <a:xfrm>
            <a:off x="287518" y="4070720"/>
            <a:ext cx="1581687" cy="505479"/>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solidFill>
                  <a:srgbClr val="FFFFFF"/>
                </a:solidFill>
              </a:rPr>
              <a:t>Property 3</a:t>
            </a:r>
            <a:endParaRPr lang="zh-TW" altLang="en-US" sz="2000" dirty="0">
              <a:solidFill>
                <a:srgbClr val="FFFFFF"/>
              </a:solidFill>
            </a:endParaRPr>
          </a:p>
        </p:txBody>
      </p:sp>
    </p:spTree>
    <p:extLst>
      <p:ext uri="{BB962C8B-B14F-4D97-AF65-F5344CB8AC3E}">
        <p14:creationId xmlns:p14="http://schemas.microsoft.com/office/powerpoint/2010/main" val="386411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0" grpId="0"/>
      <p:bldP spid="21"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The whole CNN</a:t>
            </a:r>
            <a:endParaRPr lang="en-US" altLang="zh-CN" sz="4000" dirty="0">
              <a:ea typeface="ＭＳ Ｐゴシック" panose="020B0600070205080204" pitchFamily="34" charset="-128"/>
            </a:endParaRPr>
          </a:p>
        </p:txBody>
      </p:sp>
      <p:grpSp>
        <p:nvGrpSpPr>
          <p:cNvPr id="2"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707886"/>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solidFill>
                    <a:srgbClr val="FFFFFF"/>
                  </a:solidFill>
                </a:rPr>
                <a:t>Fully Connected Feedforward network</a:t>
              </a:r>
              <a:endParaRPr lang="zh-TW" altLang="en-US" sz="2000" dirty="0">
                <a:solidFill>
                  <a:srgbClr val="FFFFFF"/>
                </a:solidFill>
              </a:endParaRPr>
            </a:p>
          </p:txBody>
        </p:sp>
      </p:grpSp>
      <p:pic>
        <p:nvPicPr>
          <p:cNvPr id="7"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8"/>
          <p:cNvSpPr txBox="1"/>
          <p:nvPr/>
        </p:nvSpPr>
        <p:spPr>
          <a:xfrm>
            <a:off x="1277455" y="1705969"/>
            <a:ext cx="2046763" cy="400110"/>
          </a:xfrm>
          <a:prstGeom prst="rect">
            <a:avLst/>
          </a:prstGeom>
          <a:noFill/>
        </p:spPr>
        <p:txBody>
          <a:bodyPr wrap="square" rtlCol="0">
            <a:spAutoFit/>
          </a:bodyPr>
          <a:lstStyle/>
          <a:p>
            <a:pPr algn="ctr"/>
            <a:r>
              <a:rPr lang="en-US" altLang="zh-TW" sz="2000" dirty="0">
                <a:solidFill>
                  <a:srgbClr val="000000"/>
                </a:solidFill>
              </a:rPr>
              <a:t>cat dog ……</a:t>
            </a:r>
            <a:endParaRPr lang="zh-TW" altLang="en-US" sz="2000" dirty="0">
              <a:solidFill>
                <a:srgbClr val="000000"/>
              </a:solidFill>
            </a:endParaRPr>
          </a:p>
        </p:txBody>
      </p:sp>
      <p:sp>
        <p:nvSpPr>
          <p:cNvPr id="9" name="矩形 8"/>
          <p:cNvSpPr/>
          <p:nvPr/>
        </p:nvSpPr>
        <p:spPr>
          <a:xfrm>
            <a:off x="5249923" y="1929505"/>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10" name="矩形 9"/>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11" name="矩形 10"/>
          <p:cNvSpPr/>
          <p:nvPr/>
        </p:nvSpPr>
        <p:spPr>
          <a:xfrm>
            <a:off x="5249923" y="4097730"/>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solidFill>
                  <a:srgbClr val="FFFFFF"/>
                </a:solidFill>
              </a:rPr>
              <a:t>Convolution</a:t>
            </a:r>
            <a:endParaRPr lang="zh-TW" altLang="en-US" sz="2000" dirty="0">
              <a:solidFill>
                <a:srgbClr val="FFFFFF"/>
              </a:solidFill>
            </a:endParaRPr>
          </a:p>
        </p:txBody>
      </p:sp>
      <p:sp>
        <p:nvSpPr>
          <p:cNvPr id="12" name="矩形 11"/>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solidFill>
                  <a:srgbClr val="FFFFFF"/>
                </a:solidFill>
              </a:rPr>
              <a:t>Max Pooling</a:t>
            </a:r>
            <a:endParaRPr lang="zh-TW" altLang="en-US" sz="2000" dirty="0">
              <a:solidFill>
                <a:srgbClr val="FFFFFF"/>
              </a:solidFill>
            </a:endParaRPr>
          </a:p>
        </p:txBody>
      </p:sp>
      <p:sp>
        <p:nvSpPr>
          <p:cNvPr id="13"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solidFill>
                  <a:srgbClr val="FFFFFF"/>
                </a:solidFill>
              </a:rPr>
              <a:t>Flatten</a:t>
            </a:r>
            <a:endParaRPr lang="zh-TW" altLang="en-US" sz="2000" dirty="0">
              <a:solidFill>
                <a:srgbClr val="FFFFFF"/>
              </a:solidFill>
            </a:endParaRPr>
          </a:p>
        </p:txBody>
      </p:sp>
      <p:sp>
        <p:nvSpPr>
          <p:cNvPr id="14"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5"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6"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7"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FFFFFF"/>
              </a:solidFill>
            </a:endParaRPr>
          </a:p>
        </p:txBody>
      </p:sp>
      <p:sp>
        <p:nvSpPr>
          <p:cNvPr id="18"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19"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rgbClr val="000000"/>
              </a:solidFill>
            </a:endParaRPr>
          </a:p>
        </p:txBody>
      </p:sp>
      <p:sp>
        <p:nvSpPr>
          <p:cNvPr id="20" name="文字方塊 20"/>
          <p:cNvSpPr txBox="1"/>
          <p:nvPr/>
        </p:nvSpPr>
        <p:spPr>
          <a:xfrm>
            <a:off x="7424968" y="3414758"/>
            <a:ext cx="1690625" cy="707886"/>
          </a:xfrm>
          <a:prstGeom prst="rect">
            <a:avLst/>
          </a:prstGeom>
          <a:noFill/>
        </p:spPr>
        <p:txBody>
          <a:bodyPr wrap="square" rtlCol="0">
            <a:spAutoFit/>
          </a:bodyPr>
          <a:lstStyle/>
          <a:p>
            <a:r>
              <a:rPr lang="en-US" altLang="zh-TW" sz="2000" dirty="0">
                <a:solidFill>
                  <a:srgbClr val="000000"/>
                </a:solidFill>
              </a:rPr>
              <a:t>Can repeat many times</a:t>
            </a:r>
            <a:endParaRPr lang="zh-TW" altLang="en-US" sz="2000" dirty="0">
              <a:solidFill>
                <a:srgbClr val="000000"/>
              </a:solidFill>
            </a:endParaRPr>
          </a:p>
        </p:txBody>
      </p:sp>
      <p:sp>
        <p:nvSpPr>
          <p:cNvPr id="21"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rgbClr val="000000"/>
              </a:solidFill>
            </a:endParaRPr>
          </a:p>
        </p:txBody>
      </p:sp>
      <p:sp>
        <p:nvSpPr>
          <p:cNvPr id="22" name="矩形 21"/>
          <p:cNvSpPr/>
          <p:nvPr/>
        </p:nvSpPr>
        <p:spPr>
          <a:xfrm>
            <a:off x="5169420" y="1864286"/>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
        <p:nvSpPr>
          <p:cNvPr id="23" name="矩形 22"/>
          <p:cNvSpPr/>
          <p:nvPr/>
        </p:nvSpPr>
        <p:spPr>
          <a:xfrm>
            <a:off x="5189870" y="4028284"/>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FFFF"/>
              </a:solidFill>
            </a:endParaRPr>
          </a:p>
        </p:txBody>
      </p:sp>
    </p:spTree>
    <p:extLst>
      <p:ext uri="{BB962C8B-B14F-4D97-AF65-F5344CB8AC3E}">
        <p14:creationId xmlns:p14="http://schemas.microsoft.com/office/powerpoint/2010/main" val="114082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altLang="zh-TW" sz="4000" dirty="0"/>
              <a:t>CNN – Convolution</a:t>
            </a:r>
            <a:endParaRPr lang="en-US" altLang="zh-CN" sz="4000" dirty="0">
              <a:ea typeface="ＭＳ Ｐゴシック" panose="020B0600070205080204" pitchFamily="34" charset="-128"/>
            </a:endParaRPr>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00110"/>
          </a:xfrm>
          <a:prstGeom prst="rect">
            <a:avLst/>
          </a:prstGeom>
          <a:noFill/>
        </p:spPr>
        <p:txBody>
          <a:bodyPr wrap="square" rtlCol="0">
            <a:spAutoFit/>
          </a:bodyPr>
          <a:lstStyle/>
          <a:p>
            <a:pPr algn="ctr"/>
            <a:r>
              <a:rPr lang="en-US" altLang="zh-TW" sz="2000" dirty="0"/>
              <a:t>6 x 6 image</a:t>
            </a:r>
            <a:endParaRPr lang="zh-TW" altLang="en-US" sz="2000" dirty="0"/>
          </a:p>
        </p:txBody>
      </p:sp>
      <p:graphicFrame>
        <p:nvGraphicFramePr>
          <p:cNvPr id="6" name="表格 5"/>
          <p:cNvGraphicFramePr>
            <a:graphicFrameLocks noGrp="1"/>
          </p:cNvGraphicFramePr>
          <p:nvPr/>
        </p:nvGraphicFramePr>
        <p:xfrm>
          <a:off x="5259953" y="2068862"/>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6791447" y="2421240"/>
            <a:ext cx="1448123" cy="400110"/>
          </a:xfrm>
          <a:prstGeom prst="rect">
            <a:avLst/>
          </a:prstGeom>
          <a:noFill/>
        </p:spPr>
        <p:txBody>
          <a:bodyPr wrap="square" rtlCol="0">
            <a:spAutoFit/>
          </a:bodyPr>
          <a:lstStyle/>
          <a:p>
            <a:pPr algn="ctr"/>
            <a:r>
              <a:rPr lang="en-US" altLang="zh-TW" sz="2000" dirty="0"/>
              <a:t>Filter 1</a:t>
            </a:r>
            <a:endParaRPr lang="zh-TW" altLang="en-US" sz="2000" dirty="0"/>
          </a:p>
        </p:txBody>
      </p:sp>
      <p:graphicFrame>
        <p:nvGraphicFramePr>
          <p:cNvPr id="8" name="表格 7"/>
          <p:cNvGraphicFramePr>
            <a:graphicFrameLocks noGrp="1"/>
          </p:cNvGraphicFramePr>
          <p:nvPr/>
        </p:nvGraphicFramePr>
        <p:xfrm>
          <a:off x="5259953" y="369360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8"/>
          <p:cNvSpPr txBox="1"/>
          <p:nvPr/>
        </p:nvSpPr>
        <p:spPr>
          <a:xfrm>
            <a:off x="6791447" y="4032874"/>
            <a:ext cx="1448123" cy="400110"/>
          </a:xfrm>
          <a:prstGeom prst="rect">
            <a:avLst/>
          </a:prstGeom>
          <a:noFill/>
        </p:spPr>
        <p:txBody>
          <a:bodyPr wrap="square" rtlCol="0">
            <a:spAutoFit/>
          </a:bodyPr>
          <a:lstStyle/>
          <a:p>
            <a:pPr algn="ctr"/>
            <a:r>
              <a:rPr lang="en-US" altLang="zh-TW" sz="2000" dirty="0"/>
              <a:t>Filter 2</a:t>
            </a:r>
            <a:endParaRPr lang="zh-TW" altLang="en-US" sz="2000" dirty="0"/>
          </a:p>
        </p:txBody>
      </p:sp>
      <p:sp>
        <p:nvSpPr>
          <p:cNvPr id="10" name="文字方塊 9"/>
          <p:cNvSpPr txBox="1"/>
          <p:nvPr/>
        </p:nvSpPr>
        <p:spPr>
          <a:xfrm rot="5400000">
            <a:off x="5830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5213996" y="1279354"/>
            <a:ext cx="3555354" cy="707886"/>
          </a:xfrm>
          <a:prstGeom prst="rect">
            <a:avLst/>
          </a:prstGeom>
          <a:noFill/>
        </p:spPr>
        <p:txBody>
          <a:bodyPr wrap="square" rtlCol="0">
            <a:spAutoFit/>
          </a:bodyPr>
          <a:lstStyle/>
          <a:p>
            <a:r>
              <a:rPr lang="en-US" altLang="zh-TW" sz="2000" b="1" dirty="0">
                <a:solidFill>
                  <a:srgbClr val="FF0000"/>
                </a:solidFill>
              </a:rPr>
              <a:t>Those are the network parameters to be learned.</a:t>
            </a:r>
            <a:endParaRPr lang="zh-TW" altLang="en-US" sz="2000" b="1" dirty="0">
              <a:solidFill>
                <a:srgbClr val="FF0000"/>
              </a:solidFill>
            </a:endParaRPr>
          </a:p>
        </p:txBody>
      </p:sp>
      <p:sp>
        <p:nvSpPr>
          <p:cNvPr id="12" name="文字方塊 2"/>
          <p:cNvSpPr txBox="1"/>
          <p:nvPr/>
        </p:nvSpPr>
        <p:spPr>
          <a:xfrm>
            <a:off x="7002037" y="2879557"/>
            <a:ext cx="1026942" cy="400110"/>
          </a:xfrm>
          <a:prstGeom prst="rect">
            <a:avLst/>
          </a:prstGeom>
          <a:noFill/>
        </p:spPr>
        <p:txBody>
          <a:bodyPr wrap="square" rtlCol="0">
            <a:spAutoFit/>
          </a:bodyPr>
          <a:lstStyle/>
          <a:p>
            <a:r>
              <a:rPr lang="en-US" altLang="zh-TW" sz="2000" dirty="0">
                <a:solidFill>
                  <a:srgbClr val="FF0000"/>
                </a:solidFill>
              </a:rPr>
              <a:t>Matrix</a:t>
            </a:r>
            <a:endParaRPr lang="zh-TW" altLang="en-US" sz="2000" dirty="0">
              <a:solidFill>
                <a:srgbClr val="FF0000"/>
              </a:solidFill>
            </a:endParaRPr>
          </a:p>
        </p:txBody>
      </p:sp>
      <p:sp>
        <p:nvSpPr>
          <p:cNvPr id="13" name="文字方塊 11"/>
          <p:cNvSpPr txBox="1"/>
          <p:nvPr/>
        </p:nvSpPr>
        <p:spPr>
          <a:xfrm>
            <a:off x="7002037" y="4449636"/>
            <a:ext cx="1026942" cy="400110"/>
          </a:xfrm>
          <a:prstGeom prst="rect">
            <a:avLst/>
          </a:prstGeom>
          <a:noFill/>
        </p:spPr>
        <p:txBody>
          <a:bodyPr wrap="square" rtlCol="0">
            <a:spAutoFit/>
          </a:bodyPr>
          <a:lstStyle/>
          <a:p>
            <a:r>
              <a:rPr lang="en-US" altLang="zh-TW" sz="2000" dirty="0">
                <a:solidFill>
                  <a:srgbClr val="FF0000"/>
                </a:solidFill>
              </a:rPr>
              <a:t>Matrix</a:t>
            </a:r>
            <a:endParaRPr lang="zh-TW" altLang="en-US" sz="2000" dirty="0">
              <a:solidFill>
                <a:srgbClr val="FF0000"/>
              </a:solidFill>
            </a:endParaRPr>
          </a:p>
        </p:txBody>
      </p:sp>
      <p:sp>
        <p:nvSpPr>
          <p:cNvPr id="14" name="文字方塊 12"/>
          <p:cNvSpPr txBox="1"/>
          <p:nvPr/>
        </p:nvSpPr>
        <p:spPr>
          <a:xfrm>
            <a:off x="5213996" y="5850635"/>
            <a:ext cx="3555354" cy="707886"/>
          </a:xfrm>
          <a:prstGeom prst="rect">
            <a:avLst/>
          </a:prstGeom>
          <a:noFill/>
        </p:spPr>
        <p:txBody>
          <a:bodyPr wrap="square" rtlCol="0">
            <a:spAutoFit/>
          </a:bodyPr>
          <a:lstStyle/>
          <a:p>
            <a:r>
              <a:rPr lang="en-US" altLang="zh-TW" sz="2000" dirty="0"/>
              <a:t>Each filter detects a small pattern (3 x 3). </a:t>
            </a:r>
            <a:endParaRPr lang="zh-TW" altLang="en-US" sz="2000" dirty="0"/>
          </a:p>
        </p:txBody>
      </p:sp>
      <p:sp>
        <p:nvSpPr>
          <p:cNvPr id="15" name="矩形 14"/>
          <p:cNvSpPr/>
          <p:nvPr/>
        </p:nvSpPr>
        <p:spPr>
          <a:xfrm>
            <a:off x="3595608" y="5977871"/>
            <a:ext cx="1581687" cy="505479"/>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Property 1</a:t>
            </a:r>
            <a:endParaRPr lang="zh-TW" altLang="en-US" sz="2000" dirty="0"/>
          </a:p>
        </p:txBody>
      </p:sp>
    </p:spTree>
    <p:extLst>
      <p:ext uri="{BB962C8B-B14F-4D97-AF65-F5344CB8AC3E}">
        <p14:creationId xmlns:p14="http://schemas.microsoft.com/office/powerpoint/2010/main" val="15746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P spid="1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7186046" y="800100"/>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1" name="矩形 10"/>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Tree>
    <p:extLst>
      <p:ext uri="{BB962C8B-B14F-4D97-AF65-F5344CB8AC3E}">
        <p14:creationId xmlns:p14="http://schemas.microsoft.com/office/powerpoint/2010/main" val="2709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graphicFrame>
        <p:nvGraphicFramePr>
          <p:cNvPr id="15"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16"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17" name="表格 16"/>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8" name="文字方塊 6"/>
          <p:cNvSpPr txBox="1"/>
          <p:nvPr/>
        </p:nvSpPr>
        <p:spPr>
          <a:xfrm>
            <a:off x="7186046" y="7944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19" name="矩形 18"/>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矩形 21"/>
          <p:cNvSpPr/>
          <p:nvPr/>
        </p:nvSpPr>
        <p:spPr>
          <a:xfrm>
            <a:off x="1963015"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167364" y="1732534"/>
            <a:ext cx="1447576" cy="461665"/>
          </a:xfrm>
          <a:prstGeom prst="rect">
            <a:avLst/>
          </a:prstGeom>
        </p:spPr>
        <p:txBody>
          <a:bodyPr wrap="none">
            <a:spAutoFit/>
          </a:bodyPr>
          <a:lstStyle/>
          <a:p>
            <a:r>
              <a:rPr lang="en-US" altLang="zh-TW" sz="2400" dirty="0"/>
              <a:t>If s</a:t>
            </a:r>
            <a:r>
              <a:rPr lang="zh-TW" altLang="en-US" sz="2400" dirty="0"/>
              <a:t>tride</a:t>
            </a:r>
            <a:r>
              <a:rPr lang="en-US" altLang="zh-TW" sz="2400" dirty="0"/>
              <a:t>=2</a:t>
            </a:r>
            <a:endParaRPr lang="zh-TW" altLang="en-US" sz="2400" dirty="0"/>
          </a:p>
        </p:txBody>
      </p:sp>
      <p:sp>
        <p:nvSpPr>
          <p:cNvPr id="24" name="矩形 23"/>
          <p:cNvSpPr/>
          <p:nvPr/>
        </p:nvSpPr>
        <p:spPr>
          <a:xfrm>
            <a:off x="5202911" y="4481651"/>
            <a:ext cx="2972289" cy="461665"/>
          </a:xfrm>
          <a:prstGeom prst="rect">
            <a:avLst/>
          </a:prstGeom>
        </p:spPr>
        <p:txBody>
          <a:bodyPr wrap="none">
            <a:spAutoFit/>
          </a:bodyPr>
          <a:lstStyle/>
          <a:p>
            <a:r>
              <a:rPr lang="en-US" altLang="zh-TW" sz="2400" dirty="0"/>
              <a:t>We set s</a:t>
            </a:r>
            <a:r>
              <a:rPr lang="zh-TW" altLang="en-US" sz="2400" dirty="0"/>
              <a:t>tride</a:t>
            </a:r>
            <a:r>
              <a:rPr lang="en-US" altLang="zh-TW" sz="2400" dirty="0"/>
              <a:t>=1 below</a:t>
            </a:r>
            <a:endParaRPr lang="zh-TW" altLang="en-US" sz="2400" dirty="0"/>
          </a:p>
        </p:txBody>
      </p:sp>
    </p:spTree>
    <p:extLst>
      <p:ext uri="{BB962C8B-B14F-4D97-AF65-F5344CB8AC3E}">
        <p14:creationId xmlns:p14="http://schemas.microsoft.com/office/powerpoint/2010/main" val="35406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1" grpId="0" animBg="1"/>
      <p:bldP spid="22"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7186046" y="81762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1"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2"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3"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4"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5"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6"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8"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9"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0"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1" name="橢圓 23"/>
          <p:cNvSpPr/>
          <p:nvPr/>
        </p:nvSpPr>
        <p:spPr>
          <a:xfrm>
            <a:off x="4732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3"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4"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5" name="矩形 24"/>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930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2432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985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30" name="矩形 29"/>
          <p:cNvSpPr/>
          <p:nvPr/>
        </p:nvSpPr>
        <p:spPr>
          <a:xfrm>
            <a:off x="2432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5563890" y="47840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6120535" y="93672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6645024" y="1405708"/>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9"/>
          <p:cNvCxnSpPr/>
          <p:nvPr/>
        </p:nvCxnSpPr>
        <p:spPr>
          <a:xfrm>
            <a:off x="5563890" y="47840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713060" y="2785871"/>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4732036" y="5262585"/>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5599875" y="6046055"/>
            <a:ext cx="1581687" cy="505479"/>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Property 2</a:t>
            </a:r>
            <a:endParaRPr lang="zh-TW" altLang="en-US" sz="2000" dirty="0"/>
          </a:p>
        </p:txBody>
      </p:sp>
      <p:cxnSp>
        <p:nvCxnSpPr>
          <p:cNvPr id="38" name="直線接點 40"/>
          <p:cNvCxnSpPr/>
          <p:nvPr/>
        </p:nvCxnSpPr>
        <p:spPr>
          <a:xfrm>
            <a:off x="929397"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直線接點 41"/>
          <p:cNvCxnSpPr/>
          <p:nvPr/>
        </p:nvCxnSpPr>
        <p:spPr>
          <a:xfrm>
            <a:off x="880630"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32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30" grpId="0" animBg="1"/>
      <p:bldP spid="30" grpId="1" animBg="1"/>
      <p:bldP spid="31" grpId="0" animBg="1"/>
      <p:bldP spid="32" grpId="0" animBg="1"/>
      <p:bldP spid="33" grpId="0" animBg="1"/>
      <p:bldP spid="35"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graphicFrame>
        <p:nvGraphicFramePr>
          <p:cNvPr id="51"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2"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53"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54"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55"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56"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57"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58"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59"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60"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1"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2"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3"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64"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5" name="橢圓 23"/>
          <p:cNvSpPr/>
          <p:nvPr/>
        </p:nvSpPr>
        <p:spPr>
          <a:xfrm>
            <a:off x="4722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66"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67"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68"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69" name="表格 68"/>
          <p:cNvGraphicFramePr>
            <a:graphicFrameLocks noGrp="1"/>
          </p:cNvGraphicFramePr>
          <p:nvPr/>
        </p:nvGraphicFramePr>
        <p:xfrm>
          <a:off x="5687103" y="36512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70" name="文字方塊 35"/>
          <p:cNvSpPr txBox="1"/>
          <p:nvPr/>
        </p:nvSpPr>
        <p:spPr>
          <a:xfrm>
            <a:off x="7309257" y="820093"/>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71" name="矩形 70"/>
          <p:cNvSpPr/>
          <p:nvPr/>
        </p:nvSpPr>
        <p:spPr>
          <a:xfrm>
            <a:off x="985111"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1488818"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1930824" y="2400838"/>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2406593"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985111" y="2810239"/>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41"/>
          <p:cNvSpPr/>
          <p:nvPr/>
        </p:nvSpPr>
        <p:spPr>
          <a:xfrm>
            <a:off x="4905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77" name="橢圓 42"/>
          <p:cNvSpPr/>
          <p:nvPr/>
        </p:nvSpPr>
        <p:spPr>
          <a:xfrm>
            <a:off x="5747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78" name="橢圓 43"/>
          <p:cNvSpPr/>
          <p:nvPr/>
        </p:nvSpPr>
        <p:spPr>
          <a:xfrm>
            <a:off x="6589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79" name="橢圓 44"/>
          <p:cNvSpPr/>
          <p:nvPr/>
        </p:nvSpPr>
        <p:spPr>
          <a:xfrm>
            <a:off x="7431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0" name="橢圓 45"/>
          <p:cNvSpPr/>
          <p:nvPr/>
        </p:nvSpPr>
        <p:spPr>
          <a:xfrm>
            <a:off x="4905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1" name="橢圓 46"/>
          <p:cNvSpPr/>
          <p:nvPr/>
        </p:nvSpPr>
        <p:spPr>
          <a:xfrm>
            <a:off x="5747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2" name="橢圓 47"/>
          <p:cNvSpPr/>
          <p:nvPr/>
        </p:nvSpPr>
        <p:spPr>
          <a:xfrm>
            <a:off x="6589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83" name="橢圓 48"/>
          <p:cNvSpPr/>
          <p:nvPr/>
        </p:nvSpPr>
        <p:spPr>
          <a:xfrm>
            <a:off x="7431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4" name="橢圓 49"/>
          <p:cNvSpPr/>
          <p:nvPr/>
        </p:nvSpPr>
        <p:spPr>
          <a:xfrm>
            <a:off x="4905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5" name="橢圓 50"/>
          <p:cNvSpPr/>
          <p:nvPr/>
        </p:nvSpPr>
        <p:spPr>
          <a:xfrm>
            <a:off x="5747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6" name="橢圓 51"/>
          <p:cNvSpPr/>
          <p:nvPr/>
        </p:nvSpPr>
        <p:spPr>
          <a:xfrm>
            <a:off x="6589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87" name="橢圓 52"/>
          <p:cNvSpPr/>
          <p:nvPr/>
        </p:nvSpPr>
        <p:spPr>
          <a:xfrm>
            <a:off x="7431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8" name="橢圓 53"/>
          <p:cNvSpPr/>
          <p:nvPr/>
        </p:nvSpPr>
        <p:spPr>
          <a:xfrm>
            <a:off x="4905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89" name="橢圓 54"/>
          <p:cNvSpPr/>
          <p:nvPr/>
        </p:nvSpPr>
        <p:spPr>
          <a:xfrm>
            <a:off x="5747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90" name="橢圓 55"/>
          <p:cNvSpPr/>
          <p:nvPr/>
        </p:nvSpPr>
        <p:spPr>
          <a:xfrm>
            <a:off x="6589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91" name="橢圓 56"/>
          <p:cNvSpPr/>
          <p:nvPr/>
        </p:nvSpPr>
        <p:spPr>
          <a:xfrm>
            <a:off x="7431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92" name="文字方塊 2"/>
          <p:cNvSpPr txBox="1"/>
          <p:nvPr/>
        </p:nvSpPr>
        <p:spPr>
          <a:xfrm>
            <a:off x="4572000" y="1789385"/>
            <a:ext cx="3793288" cy="830997"/>
          </a:xfrm>
          <a:prstGeom prst="rect">
            <a:avLst/>
          </a:prstGeom>
          <a:noFill/>
        </p:spPr>
        <p:txBody>
          <a:bodyPr wrap="square" rtlCol="0">
            <a:spAutoFit/>
          </a:bodyPr>
          <a:lstStyle/>
          <a:p>
            <a:r>
              <a:rPr lang="en-US" altLang="zh-TW" sz="2400" dirty="0">
                <a:solidFill>
                  <a:srgbClr val="0000FF"/>
                </a:solidFill>
              </a:rPr>
              <a:t>Do the same process for every filter</a:t>
            </a:r>
            <a:endParaRPr lang="zh-TW" altLang="en-US" sz="2400" dirty="0">
              <a:solidFill>
                <a:srgbClr val="0000FF"/>
              </a:solidFill>
            </a:endParaRPr>
          </a:p>
        </p:txBody>
      </p:sp>
      <p:sp>
        <p:nvSpPr>
          <p:cNvPr id="93" name="矩形 92"/>
          <p:cNvSpPr/>
          <p:nvPr/>
        </p:nvSpPr>
        <p:spPr>
          <a:xfrm>
            <a:off x="2415409" y="3783331"/>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4" name="矩形 93"/>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95" name="文字方塊 59"/>
          <p:cNvSpPr txBox="1"/>
          <p:nvPr/>
        </p:nvSpPr>
        <p:spPr>
          <a:xfrm>
            <a:off x="5415744" y="6174168"/>
            <a:ext cx="2347025" cy="461665"/>
          </a:xfrm>
          <a:prstGeom prst="rect">
            <a:avLst/>
          </a:prstGeom>
          <a:noFill/>
        </p:spPr>
        <p:txBody>
          <a:bodyPr wrap="square" rtlCol="0">
            <a:spAutoFit/>
          </a:bodyPr>
          <a:lstStyle/>
          <a:p>
            <a:pPr algn="ctr"/>
            <a:r>
              <a:rPr lang="en-US" altLang="zh-TW" sz="2400" dirty="0">
                <a:solidFill>
                  <a:srgbClr val="FF0000"/>
                </a:solidFill>
              </a:rPr>
              <a:t>4 x 4 image</a:t>
            </a:r>
            <a:endParaRPr lang="zh-TW" altLang="en-US" sz="2400" dirty="0">
              <a:solidFill>
                <a:srgbClr val="FF0000"/>
              </a:solidFill>
            </a:endParaRPr>
          </a:p>
        </p:txBody>
      </p:sp>
      <p:sp>
        <p:nvSpPr>
          <p:cNvPr id="96" name="矩形 95"/>
          <p:cNvSpPr/>
          <p:nvPr/>
        </p:nvSpPr>
        <p:spPr>
          <a:xfrm>
            <a:off x="5315799" y="4052684"/>
            <a:ext cx="2320707" cy="972463"/>
          </a:xfrm>
          <a:prstGeom prst="rect">
            <a:avLst/>
          </a:prstGeom>
          <a:solidFill>
            <a:schemeClr val="accent2">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Feature</a:t>
            </a:r>
          </a:p>
          <a:p>
            <a:pPr algn="ctr"/>
            <a:r>
              <a:rPr lang="en-US" altLang="zh-TW" sz="2400" dirty="0"/>
              <a:t>Map</a:t>
            </a:r>
            <a:endParaRPr lang="zh-TW" altLang="en-US" sz="2400" dirty="0"/>
          </a:p>
        </p:txBody>
      </p:sp>
    </p:spTree>
    <p:extLst>
      <p:ext uri="{BB962C8B-B14F-4D97-AF65-F5344CB8AC3E}">
        <p14:creationId xmlns:p14="http://schemas.microsoft.com/office/powerpoint/2010/main" val="411110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7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7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7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7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p:bldP spid="93" grpId="0" animBg="1"/>
      <p:bldP spid="95" grpId="0"/>
      <p:bldP spid="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DEEP LEARNING</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Deep learning is a sub field of Machine Learning that very closely tries to mimic human brain's working using neurons. </a:t>
            </a:r>
          </a:p>
          <a:p>
            <a:pPr algn="just"/>
            <a:endParaRPr lang="en-US" dirty="0"/>
          </a:p>
          <a:p>
            <a:pPr algn="just"/>
            <a:r>
              <a:rPr lang="en-US" dirty="0"/>
              <a:t>These techniques focus on building Artificial Neural Networks (ANN) using several hidden layers. </a:t>
            </a:r>
          </a:p>
          <a:p>
            <a:pPr algn="just"/>
            <a:endParaRPr lang="en-US" dirty="0"/>
          </a:p>
          <a:p>
            <a:pPr algn="just"/>
            <a:r>
              <a:rPr lang="en-US" dirty="0"/>
              <a:t>There are variety of deep learning networks such as Multilayer Perceptron ( MLP), Autoencoders (AE), Convolution Neural Network (CNN), Recurrent Neural Network (RNN).</a:t>
            </a:r>
          </a:p>
        </p:txBody>
      </p:sp>
    </p:spTree>
    <p:extLst>
      <p:ext uri="{BB962C8B-B14F-4D97-AF65-F5344CB8AC3E}">
        <p14:creationId xmlns:p14="http://schemas.microsoft.com/office/powerpoint/2010/main" val="539494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pic>
        <p:nvPicPr>
          <p:cNvPr id="4" name="Picture 2" descr="https://pic4.zhimg.com/50/v2-15fea61b768f7561648dbea164fcb75f_h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56359" y="1027907"/>
            <a:ext cx="5172075" cy="518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946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Colorful image</a:t>
            </a:r>
            <a:endParaRPr lang="en-US" altLang="zh-CN" sz="4000" dirty="0">
              <a:ea typeface="ＭＳ Ｐゴシック" panose="020B0600070205080204" pitchFamily="34" charset="-128"/>
            </a:endParaRPr>
          </a:p>
        </p:txBody>
      </p:sp>
      <p:graphicFrame>
        <p:nvGraphicFramePr>
          <p:cNvPr id="4" name="內容版面配置區 3"/>
          <p:cNvGraphicFramePr/>
          <p:nvPr/>
        </p:nvGraphicFramePr>
        <p:xfrm>
          <a:off x="4953907" y="344242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5" name="內容版面配置區 3"/>
          <p:cNvGraphicFramePr/>
          <p:nvPr/>
        </p:nvGraphicFramePr>
        <p:xfrm>
          <a:off x="5117572" y="3647290"/>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6" name="內容版面配置區 3"/>
          <p:cNvGraphicFramePr/>
          <p:nvPr/>
        </p:nvGraphicFramePr>
        <p:xfrm>
          <a:off x="5324483" y="3849906"/>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507874">
                  <a:extLst>
                    <a:ext uri="{9D8B030D-6E8A-4147-A177-3AD203B41FA5}">
                      <a16:colId xmlns:a16="http://schemas.microsoft.com/office/drawing/2014/main" val="20004"/>
                    </a:ext>
                  </a:extLst>
                </a:gridCol>
                <a:gridCol w="45011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extLst>
                  <a:ext uri="{0D108BD9-81ED-4DB2-BD59-A6C34878D82A}">
                    <a16:rowId xmlns:a16="http://schemas.microsoft.com/office/drawing/2014/main" val="10005"/>
                  </a:ext>
                </a:extLst>
              </a:tr>
            </a:tbl>
          </a:graphicData>
        </a:graphic>
      </p:graphicFrame>
      <p:graphicFrame>
        <p:nvGraphicFramePr>
          <p:cNvPr id="7" name="表格 6"/>
          <p:cNvGraphicFramePr>
            <a:graphicFrameLocks noGrp="1"/>
          </p:cNvGraphicFramePr>
          <p:nvPr/>
        </p:nvGraphicFramePr>
        <p:xfrm>
          <a:off x="2967403" y="16147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9"/>
          <p:cNvSpPr txBox="1"/>
          <p:nvPr/>
        </p:nvSpPr>
        <p:spPr>
          <a:xfrm>
            <a:off x="4676035" y="2341867"/>
            <a:ext cx="1448123" cy="400110"/>
          </a:xfrm>
          <a:prstGeom prst="rect">
            <a:avLst/>
          </a:prstGeom>
          <a:noFill/>
        </p:spPr>
        <p:txBody>
          <a:bodyPr wrap="square" rtlCol="0">
            <a:spAutoFit/>
          </a:bodyPr>
          <a:lstStyle/>
          <a:p>
            <a:pPr algn="ctr"/>
            <a:r>
              <a:rPr lang="en-US" altLang="zh-TW" sz="2000" dirty="0"/>
              <a:t>Filter 1</a:t>
            </a:r>
            <a:endParaRPr lang="zh-TW" altLang="en-US" sz="2000" dirty="0"/>
          </a:p>
        </p:txBody>
      </p:sp>
      <p:graphicFrame>
        <p:nvGraphicFramePr>
          <p:cNvPr id="9" name="表格 8"/>
          <p:cNvGraphicFramePr>
            <a:graphicFrameLocks noGrp="1"/>
          </p:cNvGraphicFramePr>
          <p:nvPr/>
        </p:nvGraphicFramePr>
        <p:xfrm>
          <a:off x="5971758" y="157268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11"/>
          <p:cNvSpPr txBox="1"/>
          <p:nvPr/>
        </p:nvSpPr>
        <p:spPr>
          <a:xfrm>
            <a:off x="7680922" y="2301169"/>
            <a:ext cx="1448123" cy="400110"/>
          </a:xfrm>
          <a:prstGeom prst="rect">
            <a:avLst/>
          </a:prstGeom>
          <a:noFill/>
        </p:spPr>
        <p:txBody>
          <a:bodyPr wrap="square" rtlCol="0">
            <a:spAutoFit/>
          </a:bodyPr>
          <a:lstStyle/>
          <a:p>
            <a:pPr algn="ctr"/>
            <a:r>
              <a:rPr lang="en-US" altLang="zh-TW" sz="2000" dirty="0"/>
              <a:t>Filter 2</a:t>
            </a:r>
            <a:endParaRPr lang="zh-TW" altLang="en-US" sz="2000" dirty="0"/>
          </a:p>
        </p:txBody>
      </p:sp>
      <p:graphicFrame>
        <p:nvGraphicFramePr>
          <p:cNvPr id="11" name="表格 10"/>
          <p:cNvGraphicFramePr>
            <a:graphicFrameLocks noGrp="1"/>
          </p:cNvGraphicFramePr>
          <p:nvPr/>
        </p:nvGraphicFramePr>
        <p:xfrm>
          <a:off x="3119803" y="176717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2" name="表格 11"/>
          <p:cNvGraphicFramePr>
            <a:graphicFrameLocks noGrp="1"/>
          </p:cNvGraphicFramePr>
          <p:nvPr/>
        </p:nvGraphicFramePr>
        <p:xfrm>
          <a:off x="3272203" y="1882328"/>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3" name="表格 12"/>
          <p:cNvGraphicFramePr>
            <a:graphicFrameLocks noGrp="1"/>
          </p:cNvGraphicFramePr>
          <p:nvPr/>
        </p:nvGraphicFramePr>
        <p:xfrm>
          <a:off x="6124690" y="17087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6277090" y="18611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5" name="向右箭號 4"/>
          <p:cNvSpPr/>
          <p:nvPr/>
        </p:nvSpPr>
        <p:spPr>
          <a:xfrm>
            <a:off x="4295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7"/>
          <p:cNvGrpSpPr/>
          <p:nvPr/>
        </p:nvGrpSpPr>
        <p:grpSpPr>
          <a:xfrm>
            <a:off x="353684" y="3059766"/>
            <a:ext cx="3927508" cy="3629534"/>
            <a:chOff x="353684" y="3059766"/>
            <a:chExt cx="3927508" cy="3629534"/>
          </a:xfrm>
        </p:grpSpPr>
        <p:pic>
          <p:nvPicPr>
            <p:cNvPr id="17" name="圖片 3"/>
            <p:cNvPicPr>
              <a:picLocks noChangeAspect="1"/>
            </p:cNvPicPr>
            <p:nvPr/>
          </p:nvPicPr>
          <p:blipFill>
            <a:blip r:embed="rId2"/>
            <a:stretch>
              <a:fillRect/>
            </a:stretch>
          </p:blipFill>
          <p:spPr>
            <a:xfrm>
              <a:off x="374122" y="3442427"/>
              <a:ext cx="3907070" cy="3246873"/>
            </a:xfrm>
            <a:prstGeom prst="rect">
              <a:avLst/>
            </a:prstGeom>
          </p:spPr>
        </p:pic>
        <p:sp>
          <p:nvSpPr>
            <p:cNvPr id="18" name="文字方塊 16"/>
            <p:cNvSpPr txBox="1"/>
            <p:nvPr/>
          </p:nvSpPr>
          <p:spPr>
            <a:xfrm>
              <a:off x="353684" y="3059766"/>
              <a:ext cx="1997613" cy="400110"/>
            </a:xfrm>
            <a:prstGeom prst="rect">
              <a:avLst/>
            </a:prstGeom>
            <a:noFill/>
          </p:spPr>
          <p:txBody>
            <a:bodyPr wrap="square" rtlCol="0">
              <a:spAutoFit/>
            </a:bodyPr>
            <a:lstStyle/>
            <a:p>
              <a:r>
                <a:rPr lang="en-US" altLang="zh-TW" sz="2000" dirty="0"/>
                <a:t>Colorful image</a:t>
              </a:r>
              <a:endParaRPr lang="zh-TW" altLang="en-US" sz="2000" dirty="0"/>
            </a:p>
          </p:txBody>
        </p:sp>
      </p:grpSp>
    </p:spTree>
    <p:extLst>
      <p:ext uri="{BB962C8B-B14F-4D97-AF65-F5344CB8AC3E}">
        <p14:creationId xmlns:p14="http://schemas.microsoft.com/office/powerpoint/2010/main" val="118176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Fully Connected Layer</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rgbClr val="3B3835"/>
                </a:solidFill>
                <a:latin typeface="Helvetica Neue"/>
              </a:rPr>
              <a:t>This layer basically takes an input from its preceding layer and outputs an N dimensional vector where N is the number of classes.</a:t>
            </a:r>
          </a:p>
          <a:p>
            <a:pPr algn="just"/>
            <a:endParaRPr lang="en-US" sz="2000" dirty="0">
              <a:solidFill>
                <a:srgbClr val="3B3835"/>
              </a:solidFill>
              <a:latin typeface="Helvetica Neue"/>
            </a:endParaRPr>
          </a:p>
          <a:p>
            <a:pPr algn="just"/>
            <a:r>
              <a:rPr lang="en-US" sz="2000" dirty="0">
                <a:solidFill>
                  <a:srgbClr val="3B3835"/>
                </a:solidFill>
                <a:latin typeface="Helvetica Neue"/>
              </a:rPr>
              <a:t>So, it is called flatten all the input and pass these flattened inputs to a deep neural network that outputs the class of the object.</a:t>
            </a:r>
          </a:p>
          <a:p>
            <a:pPr algn="just"/>
            <a:endParaRPr lang="en-US" sz="1400" b="1" dirty="0">
              <a:solidFill>
                <a:srgbClr val="292929"/>
              </a:solidFill>
              <a:latin typeface="charter"/>
            </a:endParaRPr>
          </a:p>
          <a:p>
            <a:pPr algn="just"/>
            <a:endParaRPr lang="en-US" sz="2000" dirty="0">
              <a:solidFill>
                <a:srgbClr val="3B3835"/>
              </a:solidFill>
              <a:latin typeface="Helvetica Neue"/>
            </a:endParaRPr>
          </a:p>
        </p:txBody>
      </p:sp>
      <p:pic>
        <p:nvPicPr>
          <p:cNvPr id="5" name="Picture 4">
            <a:extLst>
              <a:ext uri="{FF2B5EF4-FFF2-40B4-BE49-F238E27FC236}">
                <a16:creationId xmlns:a16="http://schemas.microsoft.com/office/drawing/2014/main" id="{FE41E680-0117-4FC4-A9F4-B9B9EDA29CDE}"/>
              </a:ext>
            </a:extLst>
          </p:cNvPr>
          <p:cNvPicPr>
            <a:picLocks noChangeAspect="1"/>
          </p:cNvPicPr>
          <p:nvPr/>
        </p:nvPicPr>
        <p:blipFill>
          <a:blip r:embed="rId3"/>
          <a:stretch>
            <a:fillRect/>
          </a:stretch>
        </p:blipFill>
        <p:spPr>
          <a:xfrm>
            <a:off x="2178843" y="3555711"/>
            <a:ext cx="5051536" cy="3223202"/>
          </a:xfrm>
          <a:prstGeom prst="rect">
            <a:avLst/>
          </a:prstGeom>
        </p:spPr>
      </p:pic>
    </p:spTree>
    <p:extLst>
      <p:ext uri="{BB962C8B-B14F-4D97-AF65-F5344CB8AC3E}">
        <p14:creationId xmlns:p14="http://schemas.microsoft.com/office/powerpoint/2010/main" val="3572192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Convolution </a:t>
            </a:r>
            <a:r>
              <a:rPr lang="en-US" altLang="zh-TW" sz="4000" dirty="0" err="1"/>
              <a:t>v.s</a:t>
            </a:r>
            <a:r>
              <a:rPr lang="en-US" altLang="zh-TW" sz="4000" dirty="0"/>
              <a:t>. Fully Connected</a:t>
            </a:r>
            <a:endParaRPr lang="en-US" altLang="zh-CN" sz="4000" dirty="0">
              <a:ea typeface="ＭＳ Ｐゴシック" panose="020B0600070205080204" pitchFamily="34" charset="-128"/>
            </a:endParaRPr>
          </a:p>
        </p:txBody>
      </p:sp>
      <p:graphicFrame>
        <p:nvGraphicFramePr>
          <p:cNvPr id="72" name="內容版面配置區 3"/>
          <p:cNvGraphicFramePr/>
          <p:nvPr>
            <p:extLst>
              <p:ext uri="{D42A27DB-BD31-4B8C-83A1-F6EECF244321}">
                <p14:modId xmlns:p14="http://schemas.microsoft.com/office/powerpoint/2010/main" val="765784724"/>
              </p:ext>
            </p:extLst>
          </p:nvPr>
        </p:nvGraphicFramePr>
        <p:xfrm>
          <a:off x="1450294" y="1601654"/>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73" name="文字方塊 4"/>
          <p:cNvSpPr txBox="1"/>
          <p:nvPr/>
        </p:nvSpPr>
        <p:spPr>
          <a:xfrm>
            <a:off x="1729795" y="3325142"/>
            <a:ext cx="1246644" cy="400110"/>
          </a:xfrm>
          <a:prstGeom prst="rect">
            <a:avLst/>
          </a:prstGeom>
          <a:noFill/>
        </p:spPr>
        <p:txBody>
          <a:bodyPr wrap="square" rtlCol="0">
            <a:spAutoFit/>
          </a:bodyPr>
          <a:lstStyle/>
          <a:p>
            <a:pPr algn="ctr"/>
            <a:r>
              <a:rPr lang="en-US" altLang="zh-TW" sz="2000" dirty="0"/>
              <a:t>image</a:t>
            </a:r>
            <a:endParaRPr lang="zh-TW" altLang="en-US" sz="2000" dirty="0"/>
          </a:p>
        </p:txBody>
      </p:sp>
      <p:pic>
        <p:nvPicPr>
          <p:cNvPr id="74" name="圖片 5"/>
          <p:cNvPicPr>
            <a:picLocks noChangeAspect="1"/>
          </p:cNvPicPr>
          <p:nvPr/>
        </p:nvPicPr>
        <p:blipFill>
          <a:blip r:embed="rId3"/>
          <a:stretch>
            <a:fillRect/>
          </a:stretch>
        </p:blipFill>
        <p:spPr>
          <a:xfrm>
            <a:off x="5732849" y="1625246"/>
            <a:ext cx="1915672" cy="1873101"/>
          </a:xfrm>
          <a:prstGeom prst="rect">
            <a:avLst/>
          </a:prstGeom>
        </p:spPr>
      </p:pic>
      <p:sp>
        <p:nvSpPr>
          <p:cNvPr id="75" name="向右箭號 62"/>
          <p:cNvSpPr/>
          <p:nvPr/>
        </p:nvSpPr>
        <p:spPr>
          <a:xfrm>
            <a:off x="3674008" y="2463398"/>
            <a:ext cx="1880625" cy="66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文字方塊 7"/>
          <p:cNvSpPr txBox="1"/>
          <p:nvPr/>
        </p:nvSpPr>
        <p:spPr>
          <a:xfrm>
            <a:off x="3729707" y="2942072"/>
            <a:ext cx="1704377" cy="400110"/>
          </a:xfrm>
          <a:prstGeom prst="rect">
            <a:avLst/>
          </a:prstGeom>
          <a:noFill/>
        </p:spPr>
        <p:txBody>
          <a:bodyPr wrap="square" rtlCol="0">
            <a:spAutoFit/>
          </a:bodyPr>
          <a:lstStyle/>
          <a:p>
            <a:r>
              <a:rPr lang="en-US" altLang="zh-TW" sz="2000" dirty="0"/>
              <a:t>convolution</a:t>
            </a:r>
            <a:endParaRPr lang="zh-TW" altLang="en-US" sz="2000" dirty="0"/>
          </a:p>
        </p:txBody>
      </p:sp>
      <p:graphicFrame>
        <p:nvGraphicFramePr>
          <p:cNvPr id="77" name="表格 76"/>
          <p:cNvGraphicFramePr>
            <a:graphicFrameLocks noGrp="1"/>
          </p:cNvGraphicFramePr>
          <p:nvPr>
            <p:extLst>
              <p:ext uri="{D42A27DB-BD31-4B8C-83A1-F6EECF244321}">
                <p14:modId xmlns:p14="http://schemas.microsoft.com/office/powerpoint/2010/main" val="871778695"/>
              </p:ext>
            </p:extLst>
          </p:nvPr>
        </p:nvGraphicFramePr>
        <p:xfrm>
          <a:off x="4586226" y="1580329"/>
          <a:ext cx="964038" cy="815136"/>
        </p:xfrm>
        <a:graphic>
          <a:graphicData uri="http://schemas.openxmlformats.org/drawingml/2006/table">
            <a:tbl>
              <a:tblPr firstRow="1" bandRow="1">
                <a:tableStyleId>{5940675A-B579-460E-94D1-54222C63F5DA}</a:tableStyleId>
              </a:tblPr>
              <a:tblGrid>
                <a:gridCol w="321346">
                  <a:extLst>
                    <a:ext uri="{9D8B030D-6E8A-4147-A177-3AD203B41FA5}">
                      <a16:colId xmlns:a16="http://schemas.microsoft.com/office/drawing/2014/main" val="20000"/>
                    </a:ext>
                  </a:extLst>
                </a:gridCol>
                <a:gridCol w="321346">
                  <a:extLst>
                    <a:ext uri="{9D8B030D-6E8A-4147-A177-3AD203B41FA5}">
                      <a16:colId xmlns:a16="http://schemas.microsoft.com/office/drawing/2014/main" val="20001"/>
                    </a:ext>
                  </a:extLst>
                </a:gridCol>
                <a:gridCol w="321346">
                  <a:extLst>
                    <a:ext uri="{9D8B030D-6E8A-4147-A177-3AD203B41FA5}">
                      <a16:colId xmlns:a16="http://schemas.microsoft.com/office/drawing/2014/main" val="20002"/>
                    </a:ext>
                  </a:extLst>
                </a:gridCol>
              </a:tblGrid>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0"/>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1"/>
                  </a:ext>
                </a:extLst>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78" name="表格 77"/>
          <p:cNvGraphicFramePr>
            <a:graphicFrameLocks noGrp="1"/>
          </p:cNvGraphicFramePr>
          <p:nvPr>
            <p:extLst>
              <p:ext uri="{D42A27DB-BD31-4B8C-83A1-F6EECF244321}">
                <p14:modId xmlns:p14="http://schemas.microsoft.com/office/powerpoint/2010/main" val="2310728839"/>
              </p:ext>
            </p:extLst>
          </p:nvPr>
        </p:nvGraphicFramePr>
        <p:xfrm>
          <a:off x="3503901" y="1585082"/>
          <a:ext cx="947868" cy="802110"/>
        </p:xfrm>
        <a:graphic>
          <a:graphicData uri="http://schemas.openxmlformats.org/drawingml/2006/table">
            <a:tbl>
              <a:tblPr firstRow="1" bandRow="1">
                <a:tableStyleId>{5940675A-B579-460E-94D1-54222C63F5DA}</a:tableStyleId>
              </a:tblPr>
              <a:tblGrid>
                <a:gridCol w="315956">
                  <a:extLst>
                    <a:ext uri="{9D8B030D-6E8A-4147-A177-3AD203B41FA5}">
                      <a16:colId xmlns:a16="http://schemas.microsoft.com/office/drawing/2014/main" val="20000"/>
                    </a:ext>
                  </a:extLst>
                </a:gridCol>
                <a:gridCol w="315956">
                  <a:extLst>
                    <a:ext uri="{9D8B030D-6E8A-4147-A177-3AD203B41FA5}">
                      <a16:colId xmlns:a16="http://schemas.microsoft.com/office/drawing/2014/main" val="20001"/>
                    </a:ext>
                  </a:extLst>
                </a:gridCol>
                <a:gridCol w="315956">
                  <a:extLst>
                    <a:ext uri="{9D8B030D-6E8A-4147-A177-3AD203B41FA5}">
                      <a16:colId xmlns:a16="http://schemas.microsoft.com/office/drawing/2014/main" val="20002"/>
                    </a:ext>
                  </a:extLst>
                </a:gridCol>
              </a:tblGrid>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0"/>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1"/>
                  </a:ext>
                </a:extLst>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9" name="矩形 78"/>
          <p:cNvSpPr/>
          <p:nvPr/>
        </p:nvSpPr>
        <p:spPr>
          <a:xfrm>
            <a:off x="1040889" y="1416086"/>
            <a:ext cx="7090673" cy="23853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p:cNvSpPr/>
          <p:nvPr/>
        </p:nvSpPr>
        <p:spPr>
          <a:xfrm>
            <a:off x="5271968" y="406032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1" name="矩形 80"/>
          <p:cNvSpPr/>
          <p:nvPr/>
        </p:nvSpPr>
        <p:spPr>
          <a:xfrm>
            <a:off x="5340356" y="477801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矩形 81"/>
          <p:cNvSpPr/>
          <p:nvPr/>
        </p:nvSpPr>
        <p:spPr>
          <a:xfrm>
            <a:off x="5346174" y="420768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3" name="Object 12"/>
          <p:cNvGraphicFramePr>
            <a:graphicFrameLocks noChangeAspect="1"/>
          </p:cNvGraphicFramePr>
          <p:nvPr>
            <p:extLst>
              <p:ext uri="{D42A27DB-BD31-4B8C-83A1-F6EECF244321}">
                <p14:modId xmlns:p14="http://schemas.microsoft.com/office/powerpoint/2010/main" val="760163631"/>
              </p:ext>
            </p:extLst>
          </p:nvPr>
        </p:nvGraphicFramePr>
        <p:xfrm>
          <a:off x="5358873" y="4112437"/>
          <a:ext cx="325438" cy="461962"/>
        </p:xfrm>
        <a:graphic>
          <a:graphicData uri="http://schemas.openxmlformats.org/presentationml/2006/ole">
            <mc:AlternateContent xmlns:mc="http://schemas.openxmlformats.org/markup-compatibility/2006">
              <mc:Choice xmlns:v="urn:schemas-microsoft-com:vml" Requires="v">
                <p:oleObj spid="_x0000_s1032" name="Equation" r:id="rId4" imgW="3657600" imgH="5181600" progId="">
                  <p:embed/>
                </p:oleObj>
              </mc:Choice>
              <mc:Fallback>
                <p:oleObj name="Equation" r:id="rId4" imgW="3657600" imgH="51816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873" y="411243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 name="Object 12"/>
          <p:cNvGraphicFramePr>
            <a:graphicFrameLocks noChangeAspect="1"/>
          </p:cNvGraphicFramePr>
          <p:nvPr>
            <p:extLst>
              <p:ext uri="{D42A27DB-BD31-4B8C-83A1-F6EECF244321}">
                <p14:modId xmlns:p14="http://schemas.microsoft.com/office/powerpoint/2010/main" val="1105736585"/>
              </p:ext>
            </p:extLst>
          </p:nvPr>
        </p:nvGraphicFramePr>
        <p:xfrm>
          <a:off x="5364169" y="4695166"/>
          <a:ext cx="352425" cy="461963"/>
        </p:xfrm>
        <a:graphic>
          <a:graphicData uri="http://schemas.openxmlformats.org/presentationml/2006/ole">
            <mc:AlternateContent xmlns:mc="http://schemas.openxmlformats.org/markup-compatibility/2006">
              <mc:Choice xmlns:v="urn:schemas-microsoft-com:vml" Requires="v">
                <p:oleObj spid="_x0000_s1033" name="方程式" r:id="rId6" imgW="3962400" imgH="5181600" progId="Equation.3">
                  <p:embed/>
                </p:oleObj>
              </mc:Choice>
              <mc:Fallback>
                <p:oleObj name="方程式" r:id="rId6" imgW="3962400" imgH="5181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9" y="469516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 name="矩形 84"/>
          <p:cNvSpPr/>
          <p:nvPr/>
        </p:nvSpPr>
        <p:spPr>
          <a:xfrm>
            <a:off x="6826131" y="403268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45"/>
          <p:cNvSpPr/>
          <p:nvPr/>
        </p:nvSpPr>
        <p:spPr>
          <a:xfrm>
            <a:off x="6923241" y="404368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7" name="橢圓 46"/>
          <p:cNvSpPr/>
          <p:nvPr/>
        </p:nvSpPr>
        <p:spPr>
          <a:xfrm>
            <a:off x="6925583" y="482225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8" name="橢圓 47"/>
          <p:cNvSpPr/>
          <p:nvPr/>
        </p:nvSpPr>
        <p:spPr>
          <a:xfrm>
            <a:off x="6913950" y="605026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9" name="文字方塊 48"/>
          <p:cNvSpPr txBox="1"/>
          <p:nvPr/>
        </p:nvSpPr>
        <p:spPr>
          <a:xfrm rot="5400000">
            <a:off x="6911203" y="547255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0" name="矩形 89"/>
          <p:cNvSpPr/>
          <p:nvPr/>
        </p:nvSpPr>
        <p:spPr>
          <a:xfrm>
            <a:off x="5349881" y="617577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1" name="Object 12"/>
          <p:cNvGraphicFramePr>
            <a:graphicFrameLocks noChangeAspect="1"/>
          </p:cNvGraphicFramePr>
          <p:nvPr>
            <p:extLst>
              <p:ext uri="{D42A27DB-BD31-4B8C-83A1-F6EECF244321}">
                <p14:modId xmlns:p14="http://schemas.microsoft.com/office/powerpoint/2010/main" val="750548940"/>
              </p:ext>
            </p:extLst>
          </p:nvPr>
        </p:nvGraphicFramePr>
        <p:xfrm>
          <a:off x="5319713" y="6080313"/>
          <a:ext cx="461962" cy="488950"/>
        </p:xfrm>
        <a:graphic>
          <a:graphicData uri="http://schemas.openxmlformats.org/presentationml/2006/ole">
            <mc:AlternateContent xmlns:mc="http://schemas.openxmlformats.org/markup-compatibility/2006">
              <mc:Choice xmlns:v="urn:schemas-microsoft-com:vml" Requires="v">
                <p:oleObj spid="_x0000_s1034" name="方程式" r:id="rId8" imgW="5181600" imgH="5486400" progId="Equation.3">
                  <p:embed/>
                </p:oleObj>
              </mc:Choice>
              <mc:Fallback>
                <p:oleObj name="方程式" r:id="rId8" imgW="5181600" imgH="54864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9713" y="6080313"/>
                        <a:ext cx="4619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 name="文字方塊 51"/>
          <p:cNvSpPr txBox="1"/>
          <p:nvPr/>
        </p:nvSpPr>
        <p:spPr>
          <a:xfrm rot="5400000">
            <a:off x="5240926" y="542151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93" name="直線單箭頭接點 52"/>
          <p:cNvCxnSpPr>
            <a:stCxn id="83" idx="3"/>
            <a:endCxn id="86" idx="2"/>
          </p:cNvCxnSpPr>
          <p:nvPr/>
        </p:nvCxnSpPr>
        <p:spPr>
          <a:xfrm flipV="1">
            <a:off x="5684311" y="4330763"/>
            <a:ext cx="1238930" cy="12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53"/>
          <p:cNvCxnSpPr>
            <a:stCxn id="82" idx="3"/>
            <a:endCxn id="87" idx="2"/>
          </p:cNvCxnSpPr>
          <p:nvPr/>
        </p:nvCxnSpPr>
        <p:spPr>
          <a:xfrm>
            <a:off x="5689074" y="4379137"/>
            <a:ext cx="123650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54"/>
          <p:cNvCxnSpPr>
            <a:stCxn id="82" idx="3"/>
            <a:endCxn id="88" idx="2"/>
          </p:cNvCxnSpPr>
          <p:nvPr/>
        </p:nvCxnSpPr>
        <p:spPr>
          <a:xfrm>
            <a:off x="5689074" y="4379137"/>
            <a:ext cx="122487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55"/>
          <p:cNvCxnSpPr>
            <a:stCxn id="84" idx="3"/>
            <a:endCxn id="86" idx="2"/>
          </p:cNvCxnSpPr>
          <p:nvPr/>
        </p:nvCxnSpPr>
        <p:spPr>
          <a:xfrm flipV="1">
            <a:off x="5716594" y="4330763"/>
            <a:ext cx="120664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56"/>
          <p:cNvCxnSpPr>
            <a:stCxn id="81" idx="3"/>
            <a:endCxn id="87" idx="2"/>
          </p:cNvCxnSpPr>
          <p:nvPr/>
        </p:nvCxnSpPr>
        <p:spPr>
          <a:xfrm>
            <a:off x="5683256" y="4949466"/>
            <a:ext cx="124232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57"/>
          <p:cNvCxnSpPr>
            <a:stCxn id="81" idx="3"/>
            <a:endCxn id="88" idx="2"/>
          </p:cNvCxnSpPr>
          <p:nvPr/>
        </p:nvCxnSpPr>
        <p:spPr>
          <a:xfrm>
            <a:off x="5683256" y="4949466"/>
            <a:ext cx="123069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58"/>
          <p:cNvCxnSpPr>
            <a:stCxn id="91" idx="3"/>
            <a:endCxn id="86" idx="2"/>
          </p:cNvCxnSpPr>
          <p:nvPr/>
        </p:nvCxnSpPr>
        <p:spPr>
          <a:xfrm flipV="1">
            <a:off x="5781675" y="4330763"/>
            <a:ext cx="1141566" cy="1994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59"/>
          <p:cNvCxnSpPr>
            <a:stCxn id="91" idx="3"/>
            <a:endCxn id="87" idx="2"/>
          </p:cNvCxnSpPr>
          <p:nvPr/>
        </p:nvCxnSpPr>
        <p:spPr>
          <a:xfrm flipV="1">
            <a:off x="5781675" y="5109333"/>
            <a:ext cx="1143908" cy="1215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60"/>
          <p:cNvCxnSpPr>
            <a:stCxn id="91" idx="3"/>
            <a:endCxn id="88" idx="2"/>
          </p:cNvCxnSpPr>
          <p:nvPr/>
        </p:nvCxnSpPr>
        <p:spPr>
          <a:xfrm>
            <a:off x="5781675" y="6324788"/>
            <a:ext cx="1132275" cy="12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2" name="內容版面配置區 3"/>
          <p:cNvGraphicFramePr/>
          <p:nvPr>
            <p:extLst>
              <p:ext uri="{D42A27DB-BD31-4B8C-83A1-F6EECF244321}">
                <p14:modId xmlns:p14="http://schemas.microsoft.com/office/powerpoint/2010/main" val="2419710702"/>
              </p:ext>
            </p:extLst>
          </p:nvPr>
        </p:nvGraphicFramePr>
        <p:xfrm>
          <a:off x="3331975" y="4436755"/>
          <a:ext cx="1805646" cy="1723488"/>
        </p:xfrm>
        <a:graphic>
          <a:graphicData uri="http://schemas.openxmlformats.org/drawingml/2006/table">
            <a:tbl>
              <a:tblPr firstRow="1" bandRow="1">
                <a:tableStyleId>{5940675A-B579-460E-94D1-54222C63F5DA}</a:tableStyleId>
              </a:tblPr>
              <a:tblGrid>
                <a:gridCol w="300941">
                  <a:extLst>
                    <a:ext uri="{9D8B030D-6E8A-4147-A177-3AD203B41FA5}">
                      <a16:colId xmlns:a16="http://schemas.microsoft.com/office/drawing/2014/main" val="20000"/>
                    </a:ext>
                  </a:extLst>
                </a:gridCol>
                <a:gridCol w="300941">
                  <a:extLst>
                    <a:ext uri="{9D8B030D-6E8A-4147-A177-3AD203B41FA5}">
                      <a16:colId xmlns:a16="http://schemas.microsoft.com/office/drawing/2014/main" val="20001"/>
                    </a:ext>
                  </a:extLst>
                </a:gridCol>
                <a:gridCol w="300941">
                  <a:extLst>
                    <a:ext uri="{9D8B030D-6E8A-4147-A177-3AD203B41FA5}">
                      <a16:colId xmlns:a16="http://schemas.microsoft.com/office/drawing/2014/main" val="20002"/>
                    </a:ext>
                  </a:extLst>
                </a:gridCol>
                <a:gridCol w="300941">
                  <a:extLst>
                    <a:ext uri="{9D8B030D-6E8A-4147-A177-3AD203B41FA5}">
                      <a16:colId xmlns:a16="http://schemas.microsoft.com/office/drawing/2014/main" val="20003"/>
                    </a:ext>
                  </a:extLst>
                </a:gridCol>
                <a:gridCol w="300941">
                  <a:extLst>
                    <a:ext uri="{9D8B030D-6E8A-4147-A177-3AD203B41FA5}">
                      <a16:colId xmlns:a16="http://schemas.microsoft.com/office/drawing/2014/main" val="20004"/>
                    </a:ext>
                  </a:extLst>
                </a:gridCol>
                <a:gridCol w="300941">
                  <a:extLst>
                    <a:ext uri="{9D8B030D-6E8A-4147-A177-3AD203B41FA5}">
                      <a16:colId xmlns:a16="http://schemas.microsoft.com/office/drawing/2014/main" val="20005"/>
                    </a:ext>
                  </a:extLst>
                </a:gridCol>
              </a:tblGrid>
              <a:tr h="287248">
                <a:tc>
                  <a:txBody>
                    <a:bodyPr/>
                    <a:lstStyle/>
                    <a:p>
                      <a:pPr algn="ctr"/>
                      <a:r>
                        <a:rPr lang="en-US" altLang="zh-TW" sz="1500" dirty="0">
                          <a:solidFill>
                            <a:srgbClr val="0000FF"/>
                          </a:solidFill>
                        </a:rPr>
                        <a:t>1</a:t>
                      </a: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extLst>
                  <a:ext uri="{0D108BD9-81ED-4DB2-BD59-A6C34878D82A}">
                    <a16:rowId xmlns:a16="http://schemas.microsoft.com/office/drawing/2014/main" val="10000"/>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1"/>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2"/>
                  </a:ext>
                </a:extLst>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3"/>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4"/>
                  </a:ext>
                </a:extLst>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extLst>
                  <a:ext uri="{0D108BD9-81ED-4DB2-BD59-A6C34878D82A}">
                    <a16:rowId xmlns:a16="http://schemas.microsoft.com/office/drawing/2014/main" val="10005"/>
                  </a:ext>
                </a:extLst>
              </a:tr>
            </a:tbl>
          </a:graphicData>
        </a:graphic>
      </p:graphicFrame>
      <p:sp>
        <p:nvSpPr>
          <p:cNvPr id="103" name="文字方塊 69"/>
          <p:cNvSpPr txBox="1"/>
          <p:nvPr/>
        </p:nvSpPr>
        <p:spPr>
          <a:xfrm>
            <a:off x="1476798" y="4850721"/>
            <a:ext cx="1935550" cy="830997"/>
          </a:xfrm>
          <a:prstGeom prst="rect">
            <a:avLst/>
          </a:prstGeom>
          <a:noFill/>
        </p:spPr>
        <p:txBody>
          <a:bodyPr wrap="square" rtlCol="0">
            <a:spAutoFit/>
          </a:bodyPr>
          <a:lstStyle/>
          <a:p>
            <a:r>
              <a:rPr lang="en-US" altLang="zh-TW" sz="2400" dirty="0"/>
              <a:t>Fully-connected</a:t>
            </a:r>
            <a:endParaRPr lang="zh-TW" altLang="en-US" sz="2400" dirty="0"/>
          </a:p>
        </p:txBody>
      </p:sp>
      <p:sp>
        <p:nvSpPr>
          <p:cNvPr id="104" name="矩形 103"/>
          <p:cNvSpPr/>
          <p:nvPr/>
        </p:nvSpPr>
        <p:spPr>
          <a:xfrm>
            <a:off x="6732391" y="3959274"/>
            <a:ext cx="916129" cy="2749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矩形 104"/>
          <p:cNvSpPr/>
          <p:nvPr/>
        </p:nvSpPr>
        <p:spPr>
          <a:xfrm>
            <a:off x="5666879" y="1545278"/>
            <a:ext cx="2085643" cy="2058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12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5195" y="682906"/>
            <a:ext cx="8669438" cy="1203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內容版面配置區 3"/>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7" name="文字方塊 4"/>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8" name="表格 7"/>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9" name="文字方塊 6"/>
          <p:cNvSpPr txBox="1"/>
          <p:nvPr/>
        </p:nvSpPr>
        <p:spPr>
          <a:xfrm>
            <a:off x="1845797" y="236862"/>
            <a:ext cx="1448123" cy="400110"/>
          </a:xfrm>
          <a:prstGeom prst="rect">
            <a:avLst/>
          </a:prstGeom>
          <a:noFill/>
        </p:spPr>
        <p:txBody>
          <a:bodyPr wrap="square" rtlCol="0">
            <a:spAutoFit/>
          </a:bodyPr>
          <a:lstStyle/>
          <a:p>
            <a:pPr algn="ctr"/>
            <a:r>
              <a:rPr lang="en-US" altLang="zh-TW" sz="2000" dirty="0"/>
              <a:t>Filter 1</a:t>
            </a:r>
            <a:endParaRPr lang="zh-TW" altLang="en-US" sz="2000" dirty="0"/>
          </a:p>
        </p:txBody>
      </p:sp>
      <p:sp>
        <p:nvSpPr>
          <p:cNvPr id="10" name="矩形 9"/>
          <p:cNvSpPr/>
          <p:nvPr/>
        </p:nvSpPr>
        <p:spPr>
          <a:xfrm>
            <a:off x="399969" y="1850005"/>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31"/>
          <p:cNvPicPr>
            <a:picLocks noChangeAspect="1"/>
          </p:cNvPicPr>
          <p:nvPr/>
        </p:nvPicPr>
        <p:blipFill>
          <a:blip r:embed="rId2"/>
          <a:stretch>
            <a:fillRect/>
          </a:stretch>
        </p:blipFill>
        <p:spPr>
          <a:xfrm>
            <a:off x="2746184" y="1197255"/>
            <a:ext cx="2239711" cy="22269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12" name="直線單箭頭接點 33"/>
          <p:cNvCxnSpPr/>
          <p:nvPr/>
        </p:nvCxnSpPr>
        <p:spPr>
          <a:xfrm>
            <a:off x="2022123" y="837829"/>
            <a:ext cx="860562" cy="570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34"/>
          <p:cNvCxnSpPr/>
          <p:nvPr/>
        </p:nvCxnSpPr>
        <p:spPr>
          <a:xfrm flipV="1">
            <a:off x="1839938" y="1571401"/>
            <a:ext cx="1042747" cy="965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37"/>
          <p:cNvSpPr txBox="1"/>
          <p:nvPr/>
        </p:nvSpPr>
        <p:spPr>
          <a:xfrm>
            <a:off x="5445337" y="49450"/>
            <a:ext cx="387457" cy="369332"/>
          </a:xfrm>
          <a:prstGeom prst="rect">
            <a:avLst/>
          </a:prstGeom>
          <a:noFill/>
        </p:spPr>
        <p:txBody>
          <a:bodyPr wrap="square" rtlCol="0">
            <a:spAutoFit/>
          </a:bodyPr>
          <a:lstStyle/>
          <a:p>
            <a:r>
              <a:rPr lang="en-US" altLang="zh-TW" dirty="0"/>
              <a:t>1:</a:t>
            </a:r>
            <a:endParaRPr lang="zh-TW" altLang="en-US" dirty="0"/>
          </a:p>
        </p:txBody>
      </p:sp>
      <p:sp>
        <p:nvSpPr>
          <p:cNvPr id="15" name="文字方塊 38"/>
          <p:cNvSpPr txBox="1"/>
          <p:nvPr/>
        </p:nvSpPr>
        <p:spPr>
          <a:xfrm>
            <a:off x="5445337" y="545840"/>
            <a:ext cx="387457" cy="369332"/>
          </a:xfrm>
          <a:prstGeom prst="rect">
            <a:avLst/>
          </a:prstGeom>
          <a:noFill/>
        </p:spPr>
        <p:txBody>
          <a:bodyPr wrap="square" rtlCol="0">
            <a:spAutoFit/>
          </a:bodyPr>
          <a:lstStyle>
            <a:defPPr>
              <a:defRPr lang="en-US"/>
            </a:defPPr>
          </a:lstStyle>
          <a:p>
            <a:r>
              <a:rPr lang="en-US" altLang="zh-TW" dirty="0"/>
              <a:t>2:</a:t>
            </a:r>
            <a:endParaRPr lang="zh-TW" altLang="en-US" dirty="0"/>
          </a:p>
        </p:txBody>
      </p:sp>
      <p:sp>
        <p:nvSpPr>
          <p:cNvPr id="16" name="文字方塊 39"/>
          <p:cNvSpPr txBox="1"/>
          <p:nvPr/>
        </p:nvSpPr>
        <p:spPr>
          <a:xfrm>
            <a:off x="5445337" y="1007097"/>
            <a:ext cx="387457" cy="369332"/>
          </a:xfrm>
          <a:prstGeom prst="rect">
            <a:avLst/>
          </a:prstGeom>
          <a:noFill/>
        </p:spPr>
        <p:txBody>
          <a:bodyPr wrap="square" rtlCol="0">
            <a:spAutoFit/>
          </a:bodyPr>
          <a:lstStyle>
            <a:defPPr>
              <a:defRPr lang="en-US"/>
            </a:defPPr>
          </a:lstStyle>
          <a:p>
            <a:r>
              <a:rPr lang="en-US" altLang="zh-TW" dirty="0"/>
              <a:t>3:</a:t>
            </a:r>
            <a:endParaRPr lang="zh-TW" altLang="en-US" dirty="0"/>
          </a:p>
        </p:txBody>
      </p:sp>
      <p:sp>
        <p:nvSpPr>
          <p:cNvPr id="17" name="文字方塊 40"/>
          <p:cNvSpPr txBox="1"/>
          <p:nvPr/>
        </p:nvSpPr>
        <p:spPr>
          <a:xfrm rot="5400000">
            <a:off x="5507837" y="1884660"/>
            <a:ext cx="421774"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18" name="文字方塊 41"/>
          <p:cNvSpPr txBox="1"/>
          <p:nvPr/>
        </p:nvSpPr>
        <p:spPr>
          <a:xfrm>
            <a:off x="5461374" y="2286008"/>
            <a:ext cx="387457" cy="369332"/>
          </a:xfrm>
          <a:prstGeom prst="rect">
            <a:avLst/>
          </a:prstGeom>
          <a:noFill/>
        </p:spPr>
        <p:txBody>
          <a:bodyPr wrap="square" rtlCol="0">
            <a:spAutoFit/>
          </a:bodyPr>
          <a:lstStyle>
            <a:defPPr>
              <a:defRPr lang="en-US"/>
            </a:defPPr>
          </a:lstStyle>
          <a:p>
            <a:r>
              <a:rPr lang="en-US" altLang="zh-TW" dirty="0"/>
              <a:t>7:</a:t>
            </a:r>
            <a:endParaRPr lang="zh-TW" altLang="en-US" dirty="0"/>
          </a:p>
        </p:txBody>
      </p:sp>
      <p:sp>
        <p:nvSpPr>
          <p:cNvPr id="19" name="文字方塊 42"/>
          <p:cNvSpPr txBox="1"/>
          <p:nvPr/>
        </p:nvSpPr>
        <p:spPr>
          <a:xfrm>
            <a:off x="5461374" y="2770823"/>
            <a:ext cx="387457" cy="369332"/>
          </a:xfrm>
          <a:prstGeom prst="rect">
            <a:avLst/>
          </a:prstGeom>
          <a:noFill/>
        </p:spPr>
        <p:txBody>
          <a:bodyPr wrap="square" rtlCol="0">
            <a:spAutoFit/>
          </a:bodyPr>
          <a:lstStyle>
            <a:defPPr>
              <a:defRPr lang="en-US"/>
            </a:defPPr>
          </a:lstStyle>
          <a:p>
            <a:r>
              <a:rPr lang="en-US" altLang="zh-TW" dirty="0"/>
              <a:t>8:</a:t>
            </a:r>
            <a:endParaRPr lang="zh-TW" altLang="en-US" dirty="0"/>
          </a:p>
        </p:txBody>
      </p:sp>
      <p:sp>
        <p:nvSpPr>
          <p:cNvPr id="20" name="文字方塊 43"/>
          <p:cNvSpPr txBox="1"/>
          <p:nvPr/>
        </p:nvSpPr>
        <p:spPr>
          <a:xfrm>
            <a:off x="5461374" y="3197355"/>
            <a:ext cx="387457" cy="369332"/>
          </a:xfrm>
          <a:prstGeom prst="rect">
            <a:avLst/>
          </a:prstGeom>
          <a:noFill/>
        </p:spPr>
        <p:txBody>
          <a:bodyPr wrap="square" rtlCol="0">
            <a:spAutoFit/>
          </a:bodyPr>
          <a:lstStyle>
            <a:defPPr>
              <a:defRPr lang="en-US"/>
            </a:defPPr>
          </a:lstStyle>
          <a:p>
            <a:r>
              <a:rPr lang="en-US" altLang="zh-TW" dirty="0"/>
              <a:t>9:</a:t>
            </a:r>
            <a:endParaRPr lang="zh-TW" altLang="en-US" dirty="0"/>
          </a:p>
        </p:txBody>
      </p:sp>
      <p:sp>
        <p:nvSpPr>
          <p:cNvPr id="21" name="文字方塊 44"/>
          <p:cNvSpPr txBox="1"/>
          <p:nvPr/>
        </p:nvSpPr>
        <p:spPr>
          <a:xfrm rot="5400000">
            <a:off x="5476306" y="4140430"/>
            <a:ext cx="481415"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22" name="文字方塊 45"/>
          <p:cNvSpPr txBox="1"/>
          <p:nvPr/>
        </p:nvSpPr>
        <p:spPr>
          <a:xfrm>
            <a:off x="5336628" y="4461628"/>
            <a:ext cx="523220" cy="369332"/>
          </a:xfrm>
          <a:prstGeom prst="rect">
            <a:avLst/>
          </a:prstGeom>
          <a:noFill/>
        </p:spPr>
        <p:txBody>
          <a:bodyPr wrap="square" rtlCol="0">
            <a:spAutoFit/>
          </a:bodyPr>
          <a:lstStyle>
            <a:defPPr>
              <a:defRPr lang="en-US"/>
            </a:defPPr>
          </a:lstStyle>
          <a:p>
            <a:r>
              <a:rPr lang="en-US" altLang="zh-TW" dirty="0"/>
              <a:t>13:</a:t>
            </a:r>
            <a:endParaRPr lang="zh-TW" altLang="en-US" dirty="0"/>
          </a:p>
        </p:txBody>
      </p:sp>
      <p:sp>
        <p:nvSpPr>
          <p:cNvPr id="23" name="文字方塊 46"/>
          <p:cNvSpPr txBox="1"/>
          <p:nvPr/>
        </p:nvSpPr>
        <p:spPr>
          <a:xfrm>
            <a:off x="5331045" y="4902670"/>
            <a:ext cx="523220" cy="369332"/>
          </a:xfrm>
          <a:prstGeom prst="rect">
            <a:avLst/>
          </a:prstGeom>
          <a:noFill/>
        </p:spPr>
        <p:txBody>
          <a:bodyPr wrap="square" rtlCol="0">
            <a:spAutoFit/>
          </a:bodyPr>
          <a:lstStyle>
            <a:defPPr>
              <a:defRPr lang="en-US"/>
            </a:defPPr>
          </a:lstStyle>
          <a:p>
            <a:r>
              <a:rPr lang="en-US" altLang="zh-TW" dirty="0"/>
              <a:t>14:</a:t>
            </a:r>
            <a:endParaRPr lang="zh-TW" altLang="en-US" dirty="0"/>
          </a:p>
        </p:txBody>
      </p:sp>
      <p:sp>
        <p:nvSpPr>
          <p:cNvPr id="24" name="文字方塊 47"/>
          <p:cNvSpPr txBox="1"/>
          <p:nvPr/>
        </p:nvSpPr>
        <p:spPr>
          <a:xfrm>
            <a:off x="5331045" y="5380352"/>
            <a:ext cx="596379" cy="369332"/>
          </a:xfrm>
          <a:prstGeom prst="rect">
            <a:avLst/>
          </a:prstGeom>
          <a:noFill/>
        </p:spPr>
        <p:txBody>
          <a:bodyPr wrap="square" rtlCol="0">
            <a:spAutoFit/>
          </a:bodyPr>
          <a:lstStyle>
            <a:defPPr>
              <a:defRPr lang="en-US"/>
            </a:defPPr>
          </a:lstStyle>
          <a:p>
            <a:r>
              <a:rPr lang="en-US" altLang="zh-TW" dirty="0"/>
              <a:t>15:</a:t>
            </a:r>
            <a:endParaRPr lang="zh-TW" altLang="en-US" dirty="0"/>
          </a:p>
        </p:txBody>
      </p:sp>
      <p:sp>
        <p:nvSpPr>
          <p:cNvPr id="25" name="文字方塊 48"/>
          <p:cNvSpPr txBox="1"/>
          <p:nvPr/>
        </p:nvSpPr>
        <p:spPr>
          <a:xfrm rot="5400000">
            <a:off x="5494533" y="6294671"/>
            <a:ext cx="424827"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26" name="文字方塊 49"/>
          <p:cNvSpPr txBox="1"/>
          <p:nvPr/>
        </p:nvSpPr>
        <p:spPr>
          <a:xfrm>
            <a:off x="6495467" y="5303637"/>
            <a:ext cx="2371241"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dirty="0"/>
              <a:t>Only connect to 9 input, not fully connected</a:t>
            </a:r>
            <a:endParaRPr lang="zh-TW" altLang="en-US" dirty="0"/>
          </a:p>
        </p:txBody>
      </p:sp>
      <p:sp>
        <p:nvSpPr>
          <p:cNvPr id="27" name="文字方塊 50"/>
          <p:cNvSpPr txBox="1"/>
          <p:nvPr/>
        </p:nvSpPr>
        <p:spPr>
          <a:xfrm>
            <a:off x="5455404" y="1466089"/>
            <a:ext cx="387457" cy="369332"/>
          </a:xfrm>
          <a:prstGeom prst="rect">
            <a:avLst/>
          </a:prstGeom>
          <a:noFill/>
        </p:spPr>
        <p:txBody>
          <a:bodyPr wrap="square" rtlCol="0">
            <a:spAutoFit/>
          </a:bodyPr>
          <a:lstStyle>
            <a:defPPr>
              <a:defRPr lang="en-US"/>
            </a:defPPr>
          </a:lstStyle>
          <a:p>
            <a:r>
              <a:rPr lang="en-US" altLang="zh-TW" dirty="0"/>
              <a:t>4:</a:t>
            </a:r>
            <a:endParaRPr lang="zh-TW" altLang="en-US" dirty="0"/>
          </a:p>
        </p:txBody>
      </p:sp>
      <p:sp>
        <p:nvSpPr>
          <p:cNvPr id="28" name="文字方塊 51"/>
          <p:cNvSpPr txBox="1"/>
          <p:nvPr/>
        </p:nvSpPr>
        <p:spPr>
          <a:xfrm>
            <a:off x="5344650" y="3678109"/>
            <a:ext cx="639457" cy="369332"/>
          </a:xfrm>
          <a:prstGeom prst="rect">
            <a:avLst/>
          </a:prstGeom>
          <a:noFill/>
        </p:spPr>
        <p:txBody>
          <a:bodyPr wrap="square" rtlCol="0">
            <a:spAutoFit/>
          </a:bodyPr>
          <a:lstStyle>
            <a:defPPr>
              <a:defRPr lang="en-US"/>
            </a:defPPr>
          </a:lstStyle>
          <a:p>
            <a:r>
              <a:rPr lang="en-US" altLang="zh-TW" dirty="0"/>
              <a:t>10:</a:t>
            </a:r>
            <a:endParaRPr lang="zh-TW" altLang="en-US" dirty="0"/>
          </a:p>
        </p:txBody>
      </p:sp>
      <p:sp>
        <p:nvSpPr>
          <p:cNvPr id="29" name="文字方塊 52"/>
          <p:cNvSpPr txBox="1"/>
          <p:nvPr/>
        </p:nvSpPr>
        <p:spPr>
          <a:xfrm>
            <a:off x="5337425" y="5789241"/>
            <a:ext cx="596379" cy="369332"/>
          </a:xfrm>
          <a:prstGeom prst="rect">
            <a:avLst/>
          </a:prstGeom>
          <a:noFill/>
        </p:spPr>
        <p:txBody>
          <a:bodyPr wrap="square" rtlCol="0">
            <a:spAutoFit/>
          </a:bodyPr>
          <a:lstStyle>
            <a:defPPr>
              <a:defRPr lang="en-US"/>
            </a:defPPr>
          </a:lstStyle>
          <a:p>
            <a:r>
              <a:rPr lang="en-US" altLang="zh-TW" dirty="0"/>
              <a:t>16:</a:t>
            </a:r>
            <a:endParaRPr lang="zh-TW" altLang="en-US" dirty="0"/>
          </a:p>
        </p:txBody>
      </p:sp>
      <p:sp>
        <p:nvSpPr>
          <p:cNvPr id="30" name="矩形 29"/>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31" name="矩形 30"/>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2" name="矩形 31"/>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3" name="矩形 32"/>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4" name="矩形 33"/>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5" name="矩形 34"/>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36" name="矩形 35"/>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7" name="矩形 36"/>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8" name="矩形 37"/>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9" name="矩形 38"/>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40" name="矩形 39"/>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41" name="矩形 40"/>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42" name="直線單箭頭接點 67"/>
          <p:cNvCxnSpPr>
            <a:stCxn id="30"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8"/>
          <p:cNvCxnSpPr>
            <a:stCxn id="31"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0"/>
          <p:cNvCxnSpPr>
            <a:stCxn id="32"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9"/>
          <p:cNvCxnSpPr>
            <a:endCxn id="51"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0"/>
          <p:cNvCxnSpPr>
            <a:endCxn id="51"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1"/>
          <p:cNvCxnSpPr>
            <a:stCxn id="38"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82"/>
          <p:cNvCxnSpPr>
            <a:endCxn id="51"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83"/>
          <p:cNvCxnSpPr>
            <a:endCxn id="51"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52"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6"/>
          <p:cNvSpPr txBox="1"/>
          <p:nvPr/>
        </p:nvSpPr>
        <p:spPr>
          <a:xfrm>
            <a:off x="619053" y="5258561"/>
            <a:ext cx="2797248" cy="400110"/>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000" dirty="0"/>
              <a:t>Less parameters!</a:t>
            </a:r>
            <a:endParaRPr lang="zh-TW" altLang="en-US" sz="2000" dirty="0"/>
          </a:p>
        </p:txBody>
      </p:sp>
    </p:spTree>
    <p:extLst>
      <p:ext uri="{BB962C8B-B14F-4D97-AF65-F5344CB8AC3E}">
        <p14:creationId xmlns:p14="http://schemas.microsoft.com/office/powerpoint/2010/main" val="168147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9"/>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4" grpId="0"/>
      <p:bldP spid="15" grpId="0"/>
      <p:bldP spid="16" grpId="0"/>
      <p:bldP spid="17" grpId="0"/>
      <p:bldP spid="18" grpId="0"/>
      <p:bldP spid="19" grpId="0"/>
      <p:bldP spid="20" grpId="0"/>
      <p:bldP spid="21" grpId="0"/>
      <p:bldP spid="22" grpId="0"/>
      <p:bldP spid="23" grpId="0"/>
      <p:bldP spid="24" grpId="0"/>
      <p:bldP spid="25" grpId="0"/>
      <p:bldP spid="26" grpId="0" animBg="1"/>
      <p:bldP spid="27" grpId="0"/>
      <p:bldP spid="28" grpId="0"/>
      <p:bldP spid="29"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Convolution</a:t>
            </a:r>
            <a:endParaRPr lang="en-US" altLang="zh-CN" sz="4000" dirty="0">
              <a:ea typeface="ＭＳ Ｐゴシック" panose="020B0600070205080204" pitchFamily="34" charset="-128"/>
            </a:endParaRPr>
          </a:p>
        </p:txBody>
      </p:sp>
      <p:sp>
        <p:nvSpPr>
          <p:cNvPr id="4" name="矩形 3"/>
          <p:cNvSpPr/>
          <p:nvPr/>
        </p:nvSpPr>
        <p:spPr>
          <a:xfrm>
            <a:off x="237281" y="416688"/>
            <a:ext cx="8669438" cy="12037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內容版面配置區 3"/>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graphicFrame>
        <p:nvGraphicFramePr>
          <p:cNvPr id="6" name="表格 5"/>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p:cNvSpPr txBox="1"/>
          <p:nvPr/>
        </p:nvSpPr>
        <p:spPr>
          <a:xfrm>
            <a:off x="2022123" y="606997"/>
            <a:ext cx="1448123" cy="400110"/>
          </a:xfrm>
          <a:prstGeom prst="rect">
            <a:avLst/>
          </a:prstGeom>
          <a:noFill/>
        </p:spPr>
        <p:txBody>
          <a:bodyPr wrap="square" rtlCol="0">
            <a:spAutoFit/>
          </a:bodyPr>
          <a:lstStyle/>
          <a:p>
            <a:pPr algn="ctr"/>
            <a:r>
              <a:rPr lang="en-US" altLang="zh-TW" sz="2000" dirty="0"/>
              <a:t>Filter 1</a:t>
            </a:r>
            <a:endParaRPr lang="zh-TW" altLang="en-US" sz="2000" dirty="0"/>
          </a:p>
        </p:txBody>
      </p:sp>
      <p:sp>
        <p:nvSpPr>
          <p:cNvPr id="8" name="矩形 7"/>
          <p:cNvSpPr/>
          <p:nvPr/>
        </p:nvSpPr>
        <p:spPr>
          <a:xfrm>
            <a:off x="911332" y="1834394"/>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25" name="矩形 24"/>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26" name="矩形 25"/>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27" name="矩形 26"/>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28" name="矩形 27"/>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29" name="矩形 28"/>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30" name="矩形 29"/>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1" name="矩形 30"/>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2" name="矩形 31"/>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3" name="矩形 32"/>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34" name="矩形 33"/>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35" name="矩形 34"/>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36" name="直線單箭頭接點 67"/>
          <p:cNvCxnSpPr>
            <a:stCxn id="24"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8"/>
          <p:cNvCxnSpPr>
            <a:stCxn id="25"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0"/>
          <p:cNvCxnSpPr>
            <a:stCxn id="26"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79"/>
          <p:cNvCxnSpPr>
            <a:endCxn id="45"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0"/>
          <p:cNvCxnSpPr>
            <a:endCxn id="45"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1"/>
          <p:cNvCxnSpPr>
            <a:stCxn id="32"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2"/>
          <p:cNvCxnSpPr>
            <a:endCxn id="45"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83"/>
          <p:cNvCxnSpPr>
            <a:endCxn id="45"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46" name="橢圓 109"/>
          <p:cNvSpPr/>
          <p:nvPr/>
        </p:nvSpPr>
        <p:spPr>
          <a:xfrm>
            <a:off x="7528673" y="29734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47"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文字方塊 66"/>
          <p:cNvSpPr txBox="1"/>
          <p:nvPr/>
        </p:nvSpPr>
        <p:spPr>
          <a:xfrm>
            <a:off x="6515549" y="5760325"/>
            <a:ext cx="2126717"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000" dirty="0"/>
              <a:t>Shared weights</a:t>
            </a:r>
            <a:endParaRPr lang="zh-TW" altLang="en-US" sz="2000" dirty="0"/>
          </a:p>
        </p:txBody>
      </p:sp>
      <p:cxnSp>
        <p:nvCxnSpPr>
          <p:cNvPr id="57" name="直線單箭頭接點 71"/>
          <p:cNvCxnSpPr>
            <a:stCxn id="25" idx="3"/>
            <a:endCxn id="46" idx="2"/>
          </p:cNvCxnSpPr>
          <p:nvPr/>
        </p:nvCxnSpPr>
        <p:spPr>
          <a:xfrm>
            <a:off x="6157504" y="749270"/>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2"/>
          <p:cNvCxnSpPr>
            <a:stCxn id="26" idx="3"/>
            <a:endCxn id="46" idx="2"/>
          </p:cNvCxnSpPr>
          <p:nvPr/>
        </p:nvCxnSpPr>
        <p:spPr>
          <a:xfrm>
            <a:off x="6157504" y="1191629"/>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3"/>
          <p:cNvCxnSpPr>
            <a:stCxn id="27" idx="3"/>
            <a:endCxn id="46" idx="2"/>
          </p:cNvCxnSpPr>
          <p:nvPr/>
        </p:nvCxnSpPr>
        <p:spPr>
          <a:xfrm>
            <a:off x="6157504" y="1653425"/>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4"/>
          <p:cNvCxnSpPr>
            <a:endCxn id="46" idx="2"/>
          </p:cNvCxnSpPr>
          <p:nvPr/>
        </p:nvCxnSpPr>
        <p:spPr>
          <a:xfrm>
            <a:off x="6186794" y="2980636"/>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5"/>
          <p:cNvCxnSpPr>
            <a:endCxn id="46" idx="2"/>
          </p:cNvCxnSpPr>
          <p:nvPr/>
        </p:nvCxnSpPr>
        <p:spPr>
          <a:xfrm flipV="1">
            <a:off x="6173541" y="3333466"/>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6"/>
          <p:cNvCxnSpPr>
            <a:endCxn id="46" idx="2"/>
          </p:cNvCxnSpPr>
          <p:nvPr/>
        </p:nvCxnSpPr>
        <p:spPr>
          <a:xfrm flipV="1">
            <a:off x="6173556" y="3333466"/>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77"/>
          <p:cNvCxnSpPr>
            <a:stCxn id="33" idx="3"/>
          </p:cNvCxnSpPr>
          <p:nvPr/>
        </p:nvCxnSpPr>
        <p:spPr>
          <a:xfrm flipV="1">
            <a:off x="6157504" y="3361033"/>
            <a:ext cx="1336956" cy="17625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4"/>
          <p:cNvCxnSpPr>
            <a:stCxn id="34" idx="3"/>
          </p:cNvCxnSpPr>
          <p:nvPr/>
        </p:nvCxnSpPr>
        <p:spPr>
          <a:xfrm flipV="1">
            <a:off x="6157504" y="3326993"/>
            <a:ext cx="1359292" cy="22389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85"/>
          <p:cNvCxnSpPr>
            <a:stCxn id="35" idx="3"/>
          </p:cNvCxnSpPr>
          <p:nvPr/>
        </p:nvCxnSpPr>
        <p:spPr>
          <a:xfrm flipV="1">
            <a:off x="6157504" y="3389926"/>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6" name="文字方塊 87"/>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pic>
        <p:nvPicPr>
          <p:cNvPr id="67" name="圖片 86"/>
          <p:cNvPicPr>
            <a:picLocks noChangeAspect="1"/>
          </p:cNvPicPr>
          <p:nvPr/>
        </p:nvPicPr>
        <p:blipFill>
          <a:blip r:embed="rId2"/>
          <a:stretch>
            <a:fillRect/>
          </a:stretch>
        </p:blipFill>
        <p:spPr>
          <a:xfrm>
            <a:off x="2714876" y="1215655"/>
            <a:ext cx="2229885" cy="224284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68" name="直線單箭頭接點 34"/>
          <p:cNvCxnSpPr/>
          <p:nvPr/>
        </p:nvCxnSpPr>
        <p:spPr>
          <a:xfrm flipV="1">
            <a:off x="2328458" y="1557594"/>
            <a:ext cx="945481" cy="93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3"/>
          <p:cNvCxnSpPr/>
          <p:nvPr/>
        </p:nvCxnSpPr>
        <p:spPr>
          <a:xfrm>
            <a:off x="2022123" y="837829"/>
            <a:ext cx="1251816" cy="685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字方塊 91"/>
          <p:cNvSpPr txBox="1"/>
          <p:nvPr/>
        </p:nvSpPr>
        <p:spPr>
          <a:xfrm>
            <a:off x="619053" y="5258561"/>
            <a:ext cx="2797248" cy="461665"/>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Less parameters!</a:t>
            </a:r>
            <a:endParaRPr lang="zh-TW" altLang="en-US" sz="2400" dirty="0"/>
          </a:p>
        </p:txBody>
      </p:sp>
      <p:sp>
        <p:nvSpPr>
          <p:cNvPr id="71" name="文字方塊 92"/>
          <p:cNvSpPr txBox="1"/>
          <p:nvPr/>
        </p:nvSpPr>
        <p:spPr>
          <a:xfrm>
            <a:off x="629478" y="5937959"/>
            <a:ext cx="3485322" cy="461665"/>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Even less parameters!</a:t>
            </a:r>
            <a:endParaRPr lang="zh-TW" altLang="en-US" sz="2400" dirty="0"/>
          </a:p>
        </p:txBody>
      </p:sp>
      <p:sp>
        <p:nvSpPr>
          <p:cNvPr id="72" name="文字方塊 37"/>
          <p:cNvSpPr txBox="1"/>
          <p:nvPr/>
        </p:nvSpPr>
        <p:spPr>
          <a:xfrm>
            <a:off x="5445337" y="49450"/>
            <a:ext cx="387457" cy="369332"/>
          </a:xfrm>
          <a:prstGeom prst="rect">
            <a:avLst/>
          </a:prstGeom>
          <a:noFill/>
        </p:spPr>
        <p:txBody>
          <a:bodyPr wrap="square" rtlCol="0">
            <a:spAutoFit/>
          </a:bodyPr>
          <a:lstStyle/>
          <a:p>
            <a:r>
              <a:rPr lang="en-US" altLang="zh-TW" dirty="0"/>
              <a:t>1:</a:t>
            </a:r>
            <a:endParaRPr lang="zh-TW" altLang="en-US" dirty="0"/>
          </a:p>
        </p:txBody>
      </p:sp>
      <p:sp>
        <p:nvSpPr>
          <p:cNvPr id="73" name="文字方塊 38"/>
          <p:cNvSpPr txBox="1"/>
          <p:nvPr/>
        </p:nvSpPr>
        <p:spPr>
          <a:xfrm>
            <a:off x="5445337" y="545840"/>
            <a:ext cx="387457" cy="369332"/>
          </a:xfrm>
          <a:prstGeom prst="rect">
            <a:avLst/>
          </a:prstGeom>
          <a:noFill/>
        </p:spPr>
        <p:txBody>
          <a:bodyPr wrap="square" rtlCol="0">
            <a:spAutoFit/>
          </a:bodyPr>
          <a:lstStyle>
            <a:defPPr>
              <a:defRPr lang="en-US"/>
            </a:defPPr>
          </a:lstStyle>
          <a:p>
            <a:r>
              <a:rPr lang="en-US" altLang="zh-TW" dirty="0"/>
              <a:t>2:</a:t>
            </a:r>
            <a:endParaRPr lang="zh-TW" altLang="en-US" dirty="0"/>
          </a:p>
        </p:txBody>
      </p:sp>
      <p:sp>
        <p:nvSpPr>
          <p:cNvPr id="74" name="文字方塊 39"/>
          <p:cNvSpPr txBox="1"/>
          <p:nvPr/>
        </p:nvSpPr>
        <p:spPr>
          <a:xfrm>
            <a:off x="5445337" y="1007097"/>
            <a:ext cx="387457" cy="369332"/>
          </a:xfrm>
          <a:prstGeom prst="rect">
            <a:avLst/>
          </a:prstGeom>
          <a:noFill/>
        </p:spPr>
        <p:txBody>
          <a:bodyPr wrap="square" rtlCol="0">
            <a:spAutoFit/>
          </a:bodyPr>
          <a:lstStyle>
            <a:defPPr>
              <a:defRPr lang="en-US"/>
            </a:defPPr>
          </a:lstStyle>
          <a:p>
            <a:r>
              <a:rPr lang="en-US" altLang="zh-TW" dirty="0"/>
              <a:t>3:</a:t>
            </a:r>
            <a:endParaRPr lang="zh-TW" altLang="en-US" dirty="0"/>
          </a:p>
        </p:txBody>
      </p:sp>
      <p:sp>
        <p:nvSpPr>
          <p:cNvPr id="75" name="文字方塊 40"/>
          <p:cNvSpPr txBox="1"/>
          <p:nvPr/>
        </p:nvSpPr>
        <p:spPr>
          <a:xfrm rot="5400000">
            <a:off x="5507837" y="1884660"/>
            <a:ext cx="421774"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76" name="文字方塊 41"/>
          <p:cNvSpPr txBox="1"/>
          <p:nvPr/>
        </p:nvSpPr>
        <p:spPr>
          <a:xfrm>
            <a:off x="5461374" y="2286008"/>
            <a:ext cx="387457" cy="369332"/>
          </a:xfrm>
          <a:prstGeom prst="rect">
            <a:avLst/>
          </a:prstGeom>
          <a:noFill/>
        </p:spPr>
        <p:txBody>
          <a:bodyPr wrap="square" rtlCol="0">
            <a:spAutoFit/>
          </a:bodyPr>
          <a:lstStyle>
            <a:defPPr>
              <a:defRPr lang="en-US"/>
            </a:defPPr>
          </a:lstStyle>
          <a:p>
            <a:r>
              <a:rPr lang="en-US" altLang="zh-TW" dirty="0"/>
              <a:t>7:</a:t>
            </a:r>
            <a:endParaRPr lang="zh-TW" altLang="en-US" dirty="0"/>
          </a:p>
        </p:txBody>
      </p:sp>
      <p:sp>
        <p:nvSpPr>
          <p:cNvPr id="77" name="文字方塊 42"/>
          <p:cNvSpPr txBox="1"/>
          <p:nvPr/>
        </p:nvSpPr>
        <p:spPr>
          <a:xfrm>
            <a:off x="5461374" y="2770823"/>
            <a:ext cx="387457" cy="369332"/>
          </a:xfrm>
          <a:prstGeom prst="rect">
            <a:avLst/>
          </a:prstGeom>
          <a:noFill/>
        </p:spPr>
        <p:txBody>
          <a:bodyPr wrap="square" rtlCol="0">
            <a:spAutoFit/>
          </a:bodyPr>
          <a:lstStyle>
            <a:defPPr>
              <a:defRPr lang="en-US"/>
            </a:defPPr>
          </a:lstStyle>
          <a:p>
            <a:r>
              <a:rPr lang="en-US" altLang="zh-TW" dirty="0"/>
              <a:t>8:</a:t>
            </a:r>
            <a:endParaRPr lang="zh-TW" altLang="en-US" dirty="0"/>
          </a:p>
        </p:txBody>
      </p:sp>
      <p:sp>
        <p:nvSpPr>
          <p:cNvPr id="78" name="文字方塊 43"/>
          <p:cNvSpPr txBox="1"/>
          <p:nvPr/>
        </p:nvSpPr>
        <p:spPr>
          <a:xfrm>
            <a:off x="5461374" y="3197355"/>
            <a:ext cx="387457" cy="369332"/>
          </a:xfrm>
          <a:prstGeom prst="rect">
            <a:avLst/>
          </a:prstGeom>
          <a:noFill/>
        </p:spPr>
        <p:txBody>
          <a:bodyPr wrap="square" rtlCol="0">
            <a:spAutoFit/>
          </a:bodyPr>
          <a:lstStyle>
            <a:defPPr>
              <a:defRPr lang="en-US"/>
            </a:defPPr>
          </a:lstStyle>
          <a:p>
            <a:r>
              <a:rPr lang="en-US" altLang="zh-TW" dirty="0"/>
              <a:t>9:</a:t>
            </a:r>
            <a:endParaRPr lang="zh-TW" altLang="en-US" dirty="0"/>
          </a:p>
        </p:txBody>
      </p:sp>
      <p:sp>
        <p:nvSpPr>
          <p:cNvPr id="79" name="文字方塊 44"/>
          <p:cNvSpPr txBox="1"/>
          <p:nvPr/>
        </p:nvSpPr>
        <p:spPr>
          <a:xfrm rot="5400000">
            <a:off x="5476306" y="4140430"/>
            <a:ext cx="481415"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80" name="文字方塊 45"/>
          <p:cNvSpPr txBox="1"/>
          <p:nvPr/>
        </p:nvSpPr>
        <p:spPr>
          <a:xfrm>
            <a:off x="5336628" y="4461628"/>
            <a:ext cx="523220" cy="369332"/>
          </a:xfrm>
          <a:prstGeom prst="rect">
            <a:avLst/>
          </a:prstGeom>
          <a:noFill/>
        </p:spPr>
        <p:txBody>
          <a:bodyPr wrap="square" rtlCol="0">
            <a:spAutoFit/>
          </a:bodyPr>
          <a:lstStyle>
            <a:defPPr>
              <a:defRPr lang="en-US"/>
            </a:defPPr>
          </a:lstStyle>
          <a:p>
            <a:r>
              <a:rPr lang="en-US" altLang="zh-TW" dirty="0"/>
              <a:t>13:</a:t>
            </a:r>
            <a:endParaRPr lang="zh-TW" altLang="en-US" dirty="0"/>
          </a:p>
        </p:txBody>
      </p:sp>
      <p:sp>
        <p:nvSpPr>
          <p:cNvPr id="81" name="文字方塊 46"/>
          <p:cNvSpPr txBox="1"/>
          <p:nvPr/>
        </p:nvSpPr>
        <p:spPr>
          <a:xfrm>
            <a:off x="5331045" y="4902670"/>
            <a:ext cx="523220" cy="369332"/>
          </a:xfrm>
          <a:prstGeom prst="rect">
            <a:avLst/>
          </a:prstGeom>
          <a:noFill/>
        </p:spPr>
        <p:txBody>
          <a:bodyPr wrap="square" rtlCol="0">
            <a:spAutoFit/>
          </a:bodyPr>
          <a:lstStyle>
            <a:defPPr>
              <a:defRPr lang="en-US"/>
            </a:defPPr>
          </a:lstStyle>
          <a:p>
            <a:r>
              <a:rPr lang="en-US" altLang="zh-TW" dirty="0"/>
              <a:t>14:</a:t>
            </a:r>
            <a:endParaRPr lang="zh-TW" altLang="en-US" dirty="0"/>
          </a:p>
        </p:txBody>
      </p:sp>
      <p:sp>
        <p:nvSpPr>
          <p:cNvPr id="82" name="文字方塊 47"/>
          <p:cNvSpPr txBox="1"/>
          <p:nvPr/>
        </p:nvSpPr>
        <p:spPr>
          <a:xfrm>
            <a:off x="5331045" y="5380352"/>
            <a:ext cx="596379" cy="369332"/>
          </a:xfrm>
          <a:prstGeom prst="rect">
            <a:avLst/>
          </a:prstGeom>
          <a:noFill/>
        </p:spPr>
        <p:txBody>
          <a:bodyPr wrap="square" rtlCol="0">
            <a:spAutoFit/>
          </a:bodyPr>
          <a:lstStyle>
            <a:defPPr>
              <a:defRPr lang="en-US"/>
            </a:defPPr>
          </a:lstStyle>
          <a:p>
            <a:r>
              <a:rPr lang="en-US" altLang="zh-TW" dirty="0"/>
              <a:t>15:</a:t>
            </a:r>
            <a:endParaRPr lang="zh-TW" altLang="en-US" dirty="0"/>
          </a:p>
        </p:txBody>
      </p:sp>
      <p:sp>
        <p:nvSpPr>
          <p:cNvPr id="83" name="文字方塊 48"/>
          <p:cNvSpPr txBox="1"/>
          <p:nvPr/>
        </p:nvSpPr>
        <p:spPr>
          <a:xfrm rot="5400000">
            <a:off x="5494533" y="6294671"/>
            <a:ext cx="424827" cy="369332"/>
          </a:xfrm>
          <a:prstGeom prst="rect">
            <a:avLst/>
          </a:prstGeom>
          <a:noFill/>
        </p:spPr>
        <p:txBody>
          <a:bodyPr wrap="square" rtlCol="0">
            <a:spAutoFit/>
          </a:bodyPr>
          <a:lstStyle>
            <a:defPPr>
              <a:defRPr lang="en-US"/>
            </a:defPPr>
          </a:lstStyle>
          <a:p>
            <a:r>
              <a:rPr lang="en-US" altLang="zh-TW" dirty="0"/>
              <a:t>…</a:t>
            </a:r>
            <a:endParaRPr lang="zh-TW" altLang="en-US" dirty="0"/>
          </a:p>
        </p:txBody>
      </p:sp>
      <p:sp>
        <p:nvSpPr>
          <p:cNvPr id="84" name="文字方塊 50"/>
          <p:cNvSpPr txBox="1"/>
          <p:nvPr/>
        </p:nvSpPr>
        <p:spPr>
          <a:xfrm>
            <a:off x="5455404" y="1466089"/>
            <a:ext cx="387457" cy="369332"/>
          </a:xfrm>
          <a:prstGeom prst="rect">
            <a:avLst/>
          </a:prstGeom>
          <a:noFill/>
        </p:spPr>
        <p:txBody>
          <a:bodyPr wrap="square" rtlCol="0">
            <a:spAutoFit/>
          </a:bodyPr>
          <a:lstStyle>
            <a:defPPr>
              <a:defRPr lang="en-US"/>
            </a:defPPr>
          </a:lstStyle>
          <a:p>
            <a:r>
              <a:rPr lang="en-US" altLang="zh-TW" dirty="0"/>
              <a:t>4:</a:t>
            </a:r>
            <a:endParaRPr lang="zh-TW" altLang="en-US" dirty="0"/>
          </a:p>
        </p:txBody>
      </p:sp>
      <p:sp>
        <p:nvSpPr>
          <p:cNvPr id="85" name="文字方塊 52"/>
          <p:cNvSpPr txBox="1"/>
          <p:nvPr/>
        </p:nvSpPr>
        <p:spPr>
          <a:xfrm>
            <a:off x="5337425" y="5789241"/>
            <a:ext cx="596379" cy="369332"/>
          </a:xfrm>
          <a:prstGeom prst="rect">
            <a:avLst/>
          </a:prstGeom>
          <a:noFill/>
        </p:spPr>
        <p:txBody>
          <a:bodyPr wrap="square" rtlCol="0">
            <a:spAutoFit/>
          </a:bodyPr>
          <a:lstStyle>
            <a:defPPr>
              <a:defRPr lang="en-US"/>
            </a:defPPr>
          </a:lstStyle>
          <a:p>
            <a:r>
              <a:rPr lang="en-US" altLang="zh-TW" dirty="0"/>
              <a:t>16:</a:t>
            </a:r>
            <a:endParaRPr lang="zh-TW" altLang="en-US" dirty="0"/>
          </a:p>
        </p:txBody>
      </p:sp>
    </p:spTree>
    <p:extLst>
      <p:ext uri="{BB962C8B-B14F-4D97-AF65-F5344CB8AC3E}">
        <p14:creationId xmlns:p14="http://schemas.microsoft.com/office/powerpoint/2010/main" val="160817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6" grpId="0" animBg="1"/>
      <p:bldP spid="71" grpId="0" animBg="1"/>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CN" sz="4000" dirty="0">
                <a:ea typeface="ＭＳ Ｐゴシック" panose="020B0600070205080204" pitchFamily="34" charset="-128"/>
              </a:rPr>
              <a:t>Producing Feature Maps</a:t>
            </a:r>
          </a:p>
        </p:txBody>
      </p:sp>
      <p:pic>
        <p:nvPicPr>
          <p:cNvPr id="3" name="图片 2"/>
          <p:cNvPicPr>
            <a:picLocks noChangeAspect="1"/>
          </p:cNvPicPr>
          <p:nvPr/>
        </p:nvPicPr>
        <p:blipFill>
          <a:blip r:embed="rId2"/>
          <a:stretch>
            <a:fillRect/>
          </a:stretch>
        </p:blipFill>
        <p:spPr>
          <a:xfrm>
            <a:off x="2264544" y="1371600"/>
            <a:ext cx="4213258" cy="2737276"/>
          </a:xfrm>
          <a:prstGeom prst="rect">
            <a:avLst/>
          </a:prstGeom>
        </p:spPr>
      </p:pic>
      <p:pic>
        <p:nvPicPr>
          <p:cNvPr id="4" name="图片 3"/>
          <p:cNvPicPr>
            <a:picLocks noChangeAspect="1"/>
          </p:cNvPicPr>
          <p:nvPr/>
        </p:nvPicPr>
        <p:blipFill>
          <a:blip r:embed="rId3"/>
          <a:stretch>
            <a:fillRect/>
          </a:stretch>
        </p:blipFill>
        <p:spPr>
          <a:xfrm>
            <a:off x="2233060" y="3927157"/>
            <a:ext cx="4244741" cy="2930843"/>
          </a:xfrm>
          <a:prstGeom prst="rect">
            <a:avLst/>
          </a:prstGeom>
        </p:spPr>
      </p:pic>
    </p:spTree>
    <p:extLst>
      <p:ext uri="{BB962C8B-B14F-4D97-AF65-F5344CB8AC3E}">
        <p14:creationId xmlns:p14="http://schemas.microsoft.com/office/powerpoint/2010/main" val="3406761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47851" y="247850"/>
            <a:ext cx="9649326" cy="1143000"/>
          </a:xfrm>
        </p:spPr>
        <p:txBody>
          <a:bodyPr/>
          <a:lstStyle/>
          <a:p>
            <a:r>
              <a:rPr lang="en-US" altLang="zh-CN" sz="3600" dirty="0"/>
              <a:t>Representation Learning in Deep CNNs</a:t>
            </a:r>
            <a:endParaRPr lang="en-US" altLang="zh-CN" sz="3600" dirty="0">
              <a:ea typeface="ＭＳ Ｐゴシック" panose="020B0600070205080204" pitchFamily="34" charset="-128"/>
            </a:endParaRPr>
          </a:p>
        </p:txBody>
      </p:sp>
      <p:pic>
        <p:nvPicPr>
          <p:cNvPr id="3" name="图片 2"/>
          <p:cNvPicPr>
            <a:picLocks noChangeAspect="1"/>
          </p:cNvPicPr>
          <p:nvPr/>
        </p:nvPicPr>
        <p:blipFill>
          <a:blip r:embed="rId2"/>
          <a:stretch>
            <a:fillRect/>
          </a:stretch>
        </p:blipFill>
        <p:spPr>
          <a:xfrm>
            <a:off x="0" y="1821805"/>
            <a:ext cx="9144000" cy="3426145"/>
          </a:xfrm>
          <a:prstGeom prst="rect">
            <a:avLst/>
          </a:prstGeom>
        </p:spPr>
      </p:pic>
    </p:spTree>
    <p:extLst>
      <p:ext uri="{BB962C8B-B14F-4D97-AF65-F5344CB8AC3E}">
        <p14:creationId xmlns:p14="http://schemas.microsoft.com/office/powerpoint/2010/main" val="2861262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Convolution Neural Network</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3B3835"/>
                </a:solidFill>
                <a:latin typeface="Helvetica Neue"/>
              </a:rPr>
              <a:t>Max Pooling:</a:t>
            </a:r>
            <a:endParaRPr lang="en-US" sz="2400" dirty="0">
              <a:solidFill>
                <a:srgbClr val="3B3835"/>
              </a:solidFill>
              <a:latin typeface="Helvetica Neue"/>
            </a:endParaRPr>
          </a:p>
        </p:txBody>
      </p:sp>
      <p:pic>
        <p:nvPicPr>
          <p:cNvPr id="4" name="Picture 2">
            <a:extLst>
              <a:ext uri="{FF2B5EF4-FFF2-40B4-BE49-F238E27FC236}">
                <a16:creationId xmlns:a16="http://schemas.microsoft.com/office/drawing/2014/main" id="{564AB2F9-5D0C-42AC-BDE0-F7EB07CB9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5673" y="2590524"/>
            <a:ext cx="6494318" cy="308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012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Max Pooling</a:t>
            </a:r>
            <a:endParaRPr lang="en-US" altLang="zh-CN" sz="4000" dirty="0">
              <a:ea typeface="ＭＳ Ｐゴシック" panose="020B0600070205080204" pitchFamily="34" charset="-128"/>
            </a:endParaRPr>
          </a:p>
        </p:txBody>
      </p:sp>
      <p:sp>
        <p:nvSpPr>
          <p:cNvPr id="4" name="橢圓 11"/>
          <p:cNvSpPr/>
          <p:nvPr/>
        </p:nvSpPr>
        <p:spPr>
          <a:xfrm>
            <a:off x="760187" y="32437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5" name="橢圓 12"/>
          <p:cNvSpPr/>
          <p:nvPr/>
        </p:nvSpPr>
        <p:spPr>
          <a:xfrm>
            <a:off x="1602016" y="32437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6" name="橢圓 13"/>
          <p:cNvSpPr/>
          <p:nvPr/>
        </p:nvSpPr>
        <p:spPr>
          <a:xfrm>
            <a:off x="2443845" y="32437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14"/>
          <p:cNvSpPr/>
          <p:nvPr/>
        </p:nvSpPr>
        <p:spPr>
          <a:xfrm>
            <a:off x="3285674" y="32437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8" name="橢圓 15"/>
          <p:cNvSpPr/>
          <p:nvPr/>
        </p:nvSpPr>
        <p:spPr>
          <a:xfrm>
            <a:off x="760187" y="40438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9" name="橢圓 16"/>
          <p:cNvSpPr/>
          <p:nvPr/>
        </p:nvSpPr>
        <p:spPr>
          <a:xfrm>
            <a:off x="1602016" y="40438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0" name="橢圓 17"/>
          <p:cNvSpPr/>
          <p:nvPr/>
        </p:nvSpPr>
        <p:spPr>
          <a:xfrm>
            <a:off x="2443845" y="40438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1" name="橢圓 18"/>
          <p:cNvSpPr/>
          <p:nvPr/>
        </p:nvSpPr>
        <p:spPr>
          <a:xfrm>
            <a:off x="3285674" y="404383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2" name="橢圓 19"/>
          <p:cNvSpPr/>
          <p:nvPr/>
        </p:nvSpPr>
        <p:spPr>
          <a:xfrm>
            <a:off x="760187" y="49016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20"/>
          <p:cNvSpPr/>
          <p:nvPr/>
        </p:nvSpPr>
        <p:spPr>
          <a:xfrm>
            <a:off x="1602016" y="49016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4" name="橢圓 21"/>
          <p:cNvSpPr/>
          <p:nvPr/>
        </p:nvSpPr>
        <p:spPr>
          <a:xfrm>
            <a:off x="2443845" y="49016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5" name="橢圓 22"/>
          <p:cNvSpPr/>
          <p:nvPr/>
        </p:nvSpPr>
        <p:spPr>
          <a:xfrm>
            <a:off x="3285674" y="49016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23"/>
          <p:cNvSpPr/>
          <p:nvPr/>
        </p:nvSpPr>
        <p:spPr>
          <a:xfrm>
            <a:off x="760187" y="57017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24"/>
          <p:cNvSpPr/>
          <p:nvPr/>
        </p:nvSpPr>
        <p:spPr>
          <a:xfrm>
            <a:off x="1602016" y="57017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18" name="橢圓 25"/>
          <p:cNvSpPr/>
          <p:nvPr/>
        </p:nvSpPr>
        <p:spPr>
          <a:xfrm>
            <a:off x="2443845" y="57017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19" name="橢圓 26"/>
          <p:cNvSpPr/>
          <p:nvPr/>
        </p:nvSpPr>
        <p:spPr>
          <a:xfrm>
            <a:off x="3285674" y="570170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20" name="表格 19"/>
          <p:cNvGraphicFramePr>
            <a:graphicFrameLocks noGrp="1"/>
          </p:cNvGraphicFramePr>
          <p:nvPr>
            <p:extLst>
              <p:ext uri="{D42A27DB-BD31-4B8C-83A1-F6EECF244321}">
                <p14:modId xmlns:p14="http://schemas.microsoft.com/office/powerpoint/2010/main" val="2807697964"/>
              </p:ext>
            </p:extLst>
          </p:nvPr>
        </p:nvGraphicFramePr>
        <p:xfrm>
          <a:off x="5576760" y="15758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1" name="文字方塊 35"/>
          <p:cNvSpPr txBox="1"/>
          <p:nvPr/>
        </p:nvSpPr>
        <p:spPr>
          <a:xfrm>
            <a:off x="7065530" y="2045063"/>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22" name="橢圓 41"/>
          <p:cNvSpPr/>
          <p:nvPr/>
        </p:nvSpPr>
        <p:spPr>
          <a:xfrm>
            <a:off x="4929167" y="33126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3" name="橢圓 42"/>
          <p:cNvSpPr/>
          <p:nvPr/>
        </p:nvSpPr>
        <p:spPr>
          <a:xfrm>
            <a:off x="5770996" y="33126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4" name="橢圓 43"/>
          <p:cNvSpPr/>
          <p:nvPr/>
        </p:nvSpPr>
        <p:spPr>
          <a:xfrm>
            <a:off x="6612825" y="33126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5" name="橢圓 44"/>
          <p:cNvSpPr/>
          <p:nvPr/>
        </p:nvSpPr>
        <p:spPr>
          <a:xfrm>
            <a:off x="7454654" y="33126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6" name="橢圓 45"/>
          <p:cNvSpPr/>
          <p:nvPr/>
        </p:nvSpPr>
        <p:spPr>
          <a:xfrm>
            <a:off x="4929167" y="41127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7" name="橢圓 46"/>
          <p:cNvSpPr/>
          <p:nvPr/>
        </p:nvSpPr>
        <p:spPr>
          <a:xfrm>
            <a:off x="5770996" y="41127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28" name="橢圓 47"/>
          <p:cNvSpPr/>
          <p:nvPr/>
        </p:nvSpPr>
        <p:spPr>
          <a:xfrm>
            <a:off x="6612825" y="41127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29" name="橢圓 48"/>
          <p:cNvSpPr/>
          <p:nvPr/>
        </p:nvSpPr>
        <p:spPr>
          <a:xfrm>
            <a:off x="7454654" y="4112717"/>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30" name="橢圓 49"/>
          <p:cNvSpPr/>
          <p:nvPr/>
        </p:nvSpPr>
        <p:spPr>
          <a:xfrm>
            <a:off x="4929167" y="49704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31" name="橢圓 50"/>
          <p:cNvSpPr/>
          <p:nvPr/>
        </p:nvSpPr>
        <p:spPr>
          <a:xfrm>
            <a:off x="5770996" y="49704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32" name="橢圓 51"/>
          <p:cNvSpPr/>
          <p:nvPr/>
        </p:nvSpPr>
        <p:spPr>
          <a:xfrm>
            <a:off x="6612825" y="49704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33" name="橢圓 52"/>
          <p:cNvSpPr/>
          <p:nvPr/>
        </p:nvSpPr>
        <p:spPr>
          <a:xfrm>
            <a:off x="7454654" y="49704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34" name="橢圓 53"/>
          <p:cNvSpPr/>
          <p:nvPr/>
        </p:nvSpPr>
        <p:spPr>
          <a:xfrm>
            <a:off x="4929167" y="57705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35" name="橢圓 54"/>
          <p:cNvSpPr/>
          <p:nvPr/>
        </p:nvSpPr>
        <p:spPr>
          <a:xfrm>
            <a:off x="5770996" y="57705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36" name="橢圓 55"/>
          <p:cNvSpPr/>
          <p:nvPr/>
        </p:nvSpPr>
        <p:spPr>
          <a:xfrm>
            <a:off x="6612825" y="57705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37" name="橢圓 56"/>
          <p:cNvSpPr/>
          <p:nvPr/>
        </p:nvSpPr>
        <p:spPr>
          <a:xfrm>
            <a:off x="7454654" y="5770589"/>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38" name="表格 37"/>
          <p:cNvGraphicFramePr>
            <a:graphicFrameLocks noGrp="1"/>
          </p:cNvGraphicFramePr>
          <p:nvPr>
            <p:extLst>
              <p:ext uri="{D42A27DB-BD31-4B8C-83A1-F6EECF244321}">
                <p14:modId xmlns:p14="http://schemas.microsoft.com/office/powerpoint/2010/main" val="3701663576"/>
              </p:ext>
            </p:extLst>
          </p:nvPr>
        </p:nvGraphicFramePr>
        <p:xfrm>
          <a:off x="1571854" y="1575836"/>
          <a:ext cx="1622154" cy="1371600"/>
        </p:xfrm>
        <a:graphic>
          <a:graphicData uri="http://schemas.openxmlformats.org/drawingml/2006/table">
            <a:tbl>
              <a:tblPr firstRow="1" bandRow="1">
                <a:tableStyleId>{5940675A-B579-460E-94D1-54222C63F5DA}</a:tableStyleId>
              </a:tblPr>
              <a:tblGrid>
                <a:gridCol w="540718">
                  <a:extLst>
                    <a:ext uri="{9D8B030D-6E8A-4147-A177-3AD203B41FA5}">
                      <a16:colId xmlns:a16="http://schemas.microsoft.com/office/drawing/2014/main" val="20000"/>
                    </a:ext>
                  </a:extLst>
                </a:gridCol>
                <a:gridCol w="540718">
                  <a:extLst>
                    <a:ext uri="{9D8B030D-6E8A-4147-A177-3AD203B41FA5}">
                      <a16:colId xmlns:a16="http://schemas.microsoft.com/office/drawing/2014/main" val="20001"/>
                    </a:ext>
                  </a:extLst>
                </a:gridCol>
                <a:gridCol w="54071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9" name="文字方塊 58"/>
          <p:cNvSpPr txBox="1"/>
          <p:nvPr/>
        </p:nvSpPr>
        <p:spPr>
          <a:xfrm>
            <a:off x="3194008" y="2030803"/>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40" name="矩形 39"/>
          <p:cNvSpPr/>
          <p:nvPr/>
        </p:nvSpPr>
        <p:spPr>
          <a:xfrm>
            <a:off x="760187" y="3243731"/>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2443844" y="3243731"/>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760187" y="4899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2443844" y="4899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p:cNvSpPr/>
          <p:nvPr/>
        </p:nvSpPr>
        <p:spPr>
          <a:xfrm>
            <a:off x="4929168" y="3283781"/>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p:cNvSpPr/>
          <p:nvPr/>
        </p:nvSpPr>
        <p:spPr>
          <a:xfrm>
            <a:off x="6612825" y="3283781"/>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4929168" y="4939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612825" y="4939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4619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9"/>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6"/>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7"/>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1"/>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2"/>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3"/>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4"/>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19"/>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7" grpId="0" animBg="1"/>
      <p:bldP spid="17" grpId="1" animBg="1"/>
      <p:bldP spid="18" grpId="0" animBg="1"/>
      <p:bldP spid="18" grpId="1" animBg="1"/>
      <p:bldP spid="19" grpId="0" animBg="1"/>
      <p:bldP spid="19" grpId="1" animBg="1"/>
      <p:bldP spid="21" grpId="0"/>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8" grpId="0" animBg="1"/>
      <p:bldP spid="28" grpId="1" animBg="1"/>
      <p:bldP spid="29" grpId="0"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6" grpId="0" animBg="1"/>
      <p:bldP spid="36" grpId="1" animBg="1"/>
      <p:bldP spid="37" grpId="0" animBg="1"/>
      <p:bldP spid="39" grpId="0"/>
      <p:bldP spid="40" grpId="0" animBg="1"/>
      <p:bldP spid="41" grpId="0" animBg="1"/>
      <p:bldP spid="42" grpId="0" animBg="1"/>
      <p:bldP spid="43" grpId="0" animBg="1"/>
      <p:bldP spid="44"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latin typeface="Baskerville Old Face" panose="02020602080505020303" pitchFamily="18" charset="0"/>
                <a:ea typeface="+mn-ea"/>
                <a:cs typeface="+mn-cs"/>
              </a:rPr>
              <a:t>Why DEEP LEARNING is Growing?</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i="0" dirty="0">
                <a:solidFill>
                  <a:srgbClr val="3B3835"/>
                </a:solidFill>
                <a:effectLst/>
                <a:latin typeface="Helvetica Neue"/>
              </a:rPr>
              <a:t>Processing power needed for Deep learning is readily becoming available using GPUs, Distributed Computing and powerful CPUs</a:t>
            </a:r>
          </a:p>
          <a:p>
            <a:pPr algn="just"/>
            <a:endParaRPr lang="en-US" sz="2400" b="0" i="0" dirty="0">
              <a:solidFill>
                <a:srgbClr val="3B3835"/>
              </a:solidFill>
              <a:effectLst/>
              <a:latin typeface="Helvetica Neue"/>
            </a:endParaRPr>
          </a:p>
          <a:p>
            <a:pPr algn="just"/>
            <a:r>
              <a:rPr lang="en-US" sz="2400" b="0" i="0" dirty="0">
                <a:solidFill>
                  <a:srgbClr val="3B3835"/>
                </a:solidFill>
                <a:effectLst/>
                <a:latin typeface="Helvetica Neue"/>
              </a:rPr>
              <a:t>Moreover, as the data amount grows, Deep Learning models seem to outperform Machine Learning models </a:t>
            </a:r>
          </a:p>
          <a:p>
            <a:pPr algn="just"/>
            <a:endParaRPr lang="en-US" sz="2400" dirty="0">
              <a:solidFill>
                <a:srgbClr val="3B3835"/>
              </a:solidFill>
              <a:latin typeface="Helvetica Neue"/>
            </a:endParaRPr>
          </a:p>
          <a:p>
            <a:pPr algn="just"/>
            <a:r>
              <a:rPr lang="en-US" sz="2400" b="0" i="0" dirty="0">
                <a:solidFill>
                  <a:srgbClr val="3B3835"/>
                </a:solidFill>
                <a:effectLst/>
                <a:latin typeface="Helvetica Neue"/>
              </a:rPr>
              <a:t>Focus on customization and real time decisioning</a:t>
            </a:r>
          </a:p>
          <a:p>
            <a:pPr algn="just"/>
            <a:endParaRPr lang="en-US" sz="2400" dirty="0">
              <a:solidFill>
                <a:srgbClr val="3B3835"/>
              </a:solidFill>
              <a:latin typeface="Helvetica Neue"/>
            </a:endParaRPr>
          </a:p>
          <a:p>
            <a:pPr algn="just"/>
            <a:r>
              <a:rPr lang="en-US" sz="2400" b="0" i="0" dirty="0">
                <a:solidFill>
                  <a:srgbClr val="3B3835"/>
                </a:solidFill>
                <a:effectLst/>
                <a:latin typeface="Helvetica Neue"/>
              </a:rPr>
              <a:t>Uncover hard to detect patterns (using traditional techniques). Find latent features (super variables) without significant manual feature engineering.</a:t>
            </a:r>
            <a:endParaRPr lang="en-US" sz="2400" dirty="0"/>
          </a:p>
        </p:txBody>
      </p:sp>
    </p:spTree>
    <p:extLst>
      <p:ext uri="{BB962C8B-B14F-4D97-AF65-F5344CB8AC3E}">
        <p14:creationId xmlns:p14="http://schemas.microsoft.com/office/powerpoint/2010/main" val="3056801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CNN – Max Pooling</a:t>
            </a:r>
            <a:endParaRPr lang="en-US" altLang="zh-CN" sz="4000" dirty="0">
              <a:ea typeface="ＭＳ Ｐゴシック" panose="020B0600070205080204" pitchFamily="34" charset="-128"/>
            </a:endParaRPr>
          </a:p>
        </p:txBody>
      </p:sp>
      <p:graphicFrame>
        <p:nvGraphicFramePr>
          <p:cNvPr id="4" name="內容版面配置區 3"/>
          <p:cNvGraphicFramePr/>
          <p:nvPr/>
        </p:nvGraphicFramePr>
        <p:xfrm>
          <a:off x="338635" y="2503457"/>
          <a:ext cx="2873970" cy="2743200"/>
        </p:xfrm>
        <a:graphic>
          <a:graphicData uri="http://schemas.openxmlformats.org/drawingml/2006/table">
            <a:tbl>
              <a:tblPr firstRow="1" bandRow="1">
                <a:tableStyleId>{5940675A-B579-460E-94D1-54222C63F5DA}</a:tableStyleId>
              </a:tblPr>
              <a:tblGrid>
                <a:gridCol w="478995">
                  <a:extLst>
                    <a:ext uri="{9D8B030D-6E8A-4147-A177-3AD203B41FA5}">
                      <a16:colId xmlns:a16="http://schemas.microsoft.com/office/drawing/2014/main" val="20000"/>
                    </a:ext>
                  </a:extLst>
                </a:gridCol>
                <a:gridCol w="478995">
                  <a:extLst>
                    <a:ext uri="{9D8B030D-6E8A-4147-A177-3AD203B41FA5}">
                      <a16:colId xmlns:a16="http://schemas.microsoft.com/office/drawing/2014/main" val="20001"/>
                    </a:ext>
                  </a:extLst>
                </a:gridCol>
                <a:gridCol w="478995">
                  <a:extLst>
                    <a:ext uri="{9D8B030D-6E8A-4147-A177-3AD203B41FA5}">
                      <a16:colId xmlns:a16="http://schemas.microsoft.com/office/drawing/2014/main" val="20002"/>
                    </a:ext>
                  </a:extLst>
                </a:gridCol>
                <a:gridCol w="478995">
                  <a:extLst>
                    <a:ext uri="{9D8B030D-6E8A-4147-A177-3AD203B41FA5}">
                      <a16:colId xmlns:a16="http://schemas.microsoft.com/office/drawing/2014/main" val="20003"/>
                    </a:ext>
                  </a:extLst>
                </a:gridCol>
                <a:gridCol w="478995">
                  <a:extLst>
                    <a:ext uri="{9D8B030D-6E8A-4147-A177-3AD203B41FA5}">
                      <a16:colId xmlns:a16="http://schemas.microsoft.com/office/drawing/2014/main" val="20004"/>
                    </a:ext>
                  </a:extLst>
                </a:gridCol>
                <a:gridCol w="478995">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extLst>
                  <a:ext uri="{0D108BD9-81ED-4DB2-BD59-A6C34878D82A}">
                    <a16:rowId xmlns:a16="http://schemas.microsoft.com/office/drawing/2014/main" val="10005"/>
                  </a:ext>
                </a:extLst>
              </a:tr>
            </a:tbl>
          </a:graphicData>
        </a:graphic>
      </p:graphicFrame>
      <p:sp>
        <p:nvSpPr>
          <p:cNvPr id="5" name="文字方塊 4"/>
          <p:cNvSpPr txBox="1"/>
          <p:nvPr/>
        </p:nvSpPr>
        <p:spPr>
          <a:xfrm>
            <a:off x="602107" y="5493365"/>
            <a:ext cx="2347025" cy="400110"/>
          </a:xfrm>
          <a:prstGeom prst="rect">
            <a:avLst/>
          </a:prstGeom>
          <a:noFill/>
        </p:spPr>
        <p:txBody>
          <a:bodyPr wrap="square" rtlCol="0">
            <a:spAutoFit/>
          </a:bodyPr>
          <a:lstStyle/>
          <a:p>
            <a:pPr algn="ctr"/>
            <a:r>
              <a:rPr lang="en-US" altLang="zh-TW" sz="2000" dirty="0"/>
              <a:t>6 x 6 image</a:t>
            </a:r>
            <a:endParaRPr lang="zh-TW" altLang="en-US" sz="2000" dirty="0"/>
          </a:p>
        </p:txBody>
      </p:sp>
      <p:sp>
        <p:nvSpPr>
          <p:cNvPr id="6" name="橢圓 5"/>
          <p:cNvSpPr/>
          <p:nvPr/>
        </p:nvSpPr>
        <p:spPr>
          <a:xfrm>
            <a:off x="6250810" y="307689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7182660" y="304708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7371506" y="428458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6300509" y="428458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6788771" y="3393047"/>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7795350" y="337074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7795350" y="444163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6803112" y="4444122"/>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6425893" y="5185949"/>
            <a:ext cx="2347025" cy="400110"/>
          </a:xfrm>
          <a:prstGeom prst="rect">
            <a:avLst/>
          </a:prstGeom>
          <a:noFill/>
        </p:spPr>
        <p:txBody>
          <a:bodyPr wrap="square" rtlCol="0">
            <a:spAutoFit/>
          </a:bodyPr>
          <a:lstStyle/>
          <a:p>
            <a:pPr algn="ctr"/>
            <a:r>
              <a:rPr lang="en-US" altLang="zh-TW" sz="2000" dirty="0"/>
              <a:t>2 x 2 image</a:t>
            </a:r>
            <a:endParaRPr lang="zh-TW" altLang="en-US" sz="2000" dirty="0"/>
          </a:p>
        </p:txBody>
      </p:sp>
      <p:sp>
        <p:nvSpPr>
          <p:cNvPr id="15" name="文字方塊 14"/>
          <p:cNvSpPr txBox="1"/>
          <p:nvPr/>
        </p:nvSpPr>
        <p:spPr>
          <a:xfrm>
            <a:off x="6436727" y="5699909"/>
            <a:ext cx="2267117" cy="707886"/>
          </a:xfrm>
          <a:prstGeom prst="rect">
            <a:avLst/>
          </a:prstGeom>
          <a:noFill/>
        </p:spPr>
        <p:txBody>
          <a:bodyPr wrap="square" rtlCol="0">
            <a:spAutoFit/>
          </a:bodyPr>
          <a:lstStyle/>
          <a:p>
            <a:pPr algn="ctr"/>
            <a:r>
              <a:rPr lang="en-US" altLang="zh-TW" sz="2000" dirty="0">
                <a:solidFill>
                  <a:srgbClr val="0000FF"/>
                </a:solidFill>
              </a:rPr>
              <a:t>Each filter </a:t>
            </a:r>
          </a:p>
          <a:p>
            <a:pPr algn="ctr"/>
            <a:r>
              <a:rPr lang="en-US" altLang="zh-TW" sz="2000" dirty="0">
                <a:solidFill>
                  <a:srgbClr val="0000FF"/>
                </a:solidFill>
              </a:rPr>
              <a:t>is a channel</a:t>
            </a:r>
            <a:endParaRPr lang="zh-TW" altLang="en-US" sz="2000" dirty="0">
              <a:solidFill>
                <a:srgbClr val="0000FF"/>
              </a:solidFill>
            </a:endParaRPr>
          </a:p>
        </p:txBody>
      </p:sp>
      <p:sp>
        <p:nvSpPr>
          <p:cNvPr id="16" name="向右箭號 15"/>
          <p:cNvSpPr/>
          <p:nvPr/>
        </p:nvSpPr>
        <p:spPr>
          <a:xfrm>
            <a:off x="3152252" y="2729341"/>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文字方塊 17"/>
          <p:cNvSpPr txBox="1"/>
          <p:nvPr/>
        </p:nvSpPr>
        <p:spPr>
          <a:xfrm>
            <a:off x="4180544" y="5465800"/>
            <a:ext cx="2280720" cy="830997"/>
          </a:xfrm>
          <a:prstGeom prst="rect">
            <a:avLst/>
          </a:prstGeom>
          <a:noFill/>
        </p:spPr>
        <p:txBody>
          <a:bodyPr wrap="square" rtlCol="0">
            <a:spAutoFit/>
          </a:bodyPr>
          <a:lstStyle/>
          <a:p>
            <a:pPr algn="ctr"/>
            <a:r>
              <a:rPr lang="en-US" altLang="zh-TW" sz="2400" dirty="0"/>
              <a:t>New image </a:t>
            </a:r>
          </a:p>
          <a:p>
            <a:pPr algn="ctr"/>
            <a:r>
              <a:rPr lang="en-US" altLang="zh-TW" sz="2400" dirty="0"/>
              <a:t>but smaller</a:t>
            </a:r>
            <a:endParaRPr lang="zh-TW" altLang="en-US" sz="2400" dirty="0"/>
          </a:p>
        </p:txBody>
      </p:sp>
      <p:sp>
        <p:nvSpPr>
          <p:cNvPr id="18" name="矩形 17"/>
          <p:cNvSpPr/>
          <p:nvPr/>
        </p:nvSpPr>
        <p:spPr>
          <a:xfrm>
            <a:off x="4014707" y="2610493"/>
            <a:ext cx="1375221" cy="1067057"/>
          </a:xfrm>
          <a:prstGeom prst="rect">
            <a:avLst/>
          </a:prstGeom>
          <a:solidFill>
            <a:schemeClr val="accent5">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Conv</a:t>
            </a:r>
            <a:endParaRPr lang="zh-TW" altLang="en-US" sz="2400" dirty="0"/>
          </a:p>
        </p:txBody>
      </p:sp>
      <p:sp>
        <p:nvSpPr>
          <p:cNvPr id="19" name="矩形 18"/>
          <p:cNvSpPr/>
          <p:nvPr/>
        </p:nvSpPr>
        <p:spPr>
          <a:xfrm>
            <a:off x="4011639" y="4187992"/>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dirty="0"/>
              <a:t>Max</a:t>
            </a:r>
          </a:p>
          <a:p>
            <a:pPr algn="ctr"/>
            <a:r>
              <a:rPr lang="en-US" altLang="zh-TW" sz="2400" dirty="0"/>
              <a:t>Pooling</a:t>
            </a:r>
            <a:endParaRPr lang="zh-TW" altLang="en-US" sz="2400" dirty="0"/>
          </a:p>
        </p:txBody>
      </p:sp>
      <p:sp>
        <p:nvSpPr>
          <p:cNvPr id="20" name="向右箭號 20"/>
          <p:cNvSpPr/>
          <p:nvPr/>
        </p:nvSpPr>
        <p:spPr>
          <a:xfrm>
            <a:off x="5378125" y="4289228"/>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1"/>
          <p:cNvSpPr/>
          <p:nvPr/>
        </p:nvSpPr>
        <p:spPr>
          <a:xfrm rot="5400000">
            <a:off x="4454982" y="3518705"/>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309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The whole CNN</a:t>
            </a:r>
            <a:endParaRPr lang="en-US" altLang="zh-CN" sz="4000" dirty="0">
              <a:ea typeface="ＭＳ Ｐゴシック" panose="020B0600070205080204" pitchFamily="34" charset="-128"/>
            </a:endParaRPr>
          </a:p>
        </p:txBody>
      </p:sp>
      <p:pic>
        <p:nvPicPr>
          <p:cNvPr id="4"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249923" y="1929505"/>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t>Convolution</a:t>
            </a:r>
            <a:endParaRPr lang="zh-TW" altLang="en-US" sz="2000" dirty="0"/>
          </a:p>
        </p:txBody>
      </p:sp>
      <p:sp>
        <p:nvSpPr>
          <p:cNvPr id="6" name="矩形 5"/>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t>Max Pooling</a:t>
            </a:r>
            <a:endParaRPr lang="zh-TW" altLang="en-US" sz="2000" dirty="0"/>
          </a:p>
        </p:txBody>
      </p:sp>
      <p:sp>
        <p:nvSpPr>
          <p:cNvPr id="7" name="矩形 6"/>
          <p:cNvSpPr/>
          <p:nvPr/>
        </p:nvSpPr>
        <p:spPr>
          <a:xfrm>
            <a:off x="5249923" y="4097730"/>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t>Convolution</a:t>
            </a:r>
            <a:endParaRPr lang="zh-TW" altLang="en-US" sz="2000" dirty="0"/>
          </a:p>
        </p:txBody>
      </p:sp>
      <p:sp>
        <p:nvSpPr>
          <p:cNvPr id="8" name="矩形 7"/>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t>Max Pooling</a:t>
            </a:r>
            <a:endParaRPr lang="zh-TW" altLang="en-US" sz="2000" dirty="0"/>
          </a:p>
        </p:txBody>
      </p:sp>
      <p:sp>
        <p:nvSpPr>
          <p:cNvPr id="9"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20"/>
          <p:cNvSpPr txBox="1"/>
          <p:nvPr/>
        </p:nvSpPr>
        <p:spPr>
          <a:xfrm>
            <a:off x="7424968" y="3414758"/>
            <a:ext cx="1690625" cy="707886"/>
          </a:xfrm>
          <a:prstGeom prst="rect">
            <a:avLst/>
          </a:prstGeom>
          <a:noFill/>
        </p:spPr>
        <p:txBody>
          <a:bodyPr wrap="square" rtlCol="0">
            <a:spAutoFit/>
          </a:bodyPr>
          <a:lstStyle/>
          <a:p>
            <a:r>
              <a:rPr lang="en-US" altLang="zh-TW" sz="2000" dirty="0"/>
              <a:t>Can repeat many times</a:t>
            </a:r>
            <a:endParaRPr lang="zh-TW" altLang="en-US" sz="2000" dirty="0"/>
          </a:p>
        </p:txBody>
      </p:sp>
      <p:sp>
        <p:nvSpPr>
          <p:cNvPr id="14"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5" name="矩形 14"/>
          <p:cNvSpPr/>
          <p:nvPr/>
        </p:nvSpPr>
        <p:spPr>
          <a:xfrm>
            <a:off x="5189870" y="1848547"/>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24"/>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a:t>A new image</a:t>
            </a:r>
            <a:endParaRPr lang="zh-TW" altLang="en-US" sz="2400" dirty="0"/>
          </a:p>
        </p:txBody>
      </p:sp>
      <p:sp>
        <p:nvSpPr>
          <p:cNvPr id="17" name="文字方塊 26"/>
          <p:cNvSpPr txBox="1"/>
          <p:nvPr/>
        </p:nvSpPr>
        <p:spPr>
          <a:xfrm>
            <a:off x="574351" y="5210416"/>
            <a:ext cx="4289599" cy="830997"/>
          </a:xfrm>
          <a:prstGeom prst="rect">
            <a:avLst/>
          </a:prstGeom>
          <a:noFill/>
        </p:spPr>
        <p:txBody>
          <a:bodyPr wrap="square" rtlCol="0">
            <a:spAutoFit/>
          </a:bodyPr>
          <a:lstStyle/>
          <a:p>
            <a:r>
              <a:rPr lang="en-US" altLang="zh-TW" sz="2400" dirty="0"/>
              <a:t>The number of the channel is the number of filters</a:t>
            </a:r>
            <a:endParaRPr lang="zh-TW" altLang="en-US" sz="2400" dirty="0"/>
          </a:p>
        </p:txBody>
      </p:sp>
      <p:sp>
        <p:nvSpPr>
          <p:cNvPr id="18" name="文字方塊 27"/>
          <p:cNvSpPr txBox="1"/>
          <p:nvPr/>
        </p:nvSpPr>
        <p:spPr>
          <a:xfrm>
            <a:off x="574351" y="4250781"/>
            <a:ext cx="4249997" cy="830997"/>
          </a:xfrm>
          <a:prstGeom prst="rect">
            <a:avLst/>
          </a:prstGeom>
          <a:noFill/>
        </p:spPr>
        <p:txBody>
          <a:bodyPr wrap="square" rtlCol="0">
            <a:spAutoFit/>
          </a:bodyPr>
          <a:lstStyle/>
          <a:p>
            <a:r>
              <a:rPr lang="en-US" altLang="zh-TW" sz="2400" dirty="0"/>
              <a:t>Smaller than the original image</a:t>
            </a:r>
            <a:endParaRPr lang="zh-TW" altLang="en-US" sz="2400" dirty="0"/>
          </a:p>
        </p:txBody>
      </p:sp>
      <p:cxnSp>
        <p:nvCxnSpPr>
          <p:cNvPr id="19" name="直線單箭頭接點 6"/>
          <p:cNvCxnSpPr/>
          <p:nvPr/>
        </p:nvCxnSpPr>
        <p:spPr>
          <a:xfrm flipH="1">
            <a:off x="3534847"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189870" y="4002423"/>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7"/>
          <p:cNvGrpSpPr/>
          <p:nvPr/>
        </p:nvGrpSpPr>
        <p:grpSpPr>
          <a:xfrm>
            <a:off x="1561968" y="1612084"/>
            <a:ext cx="1947915" cy="1771562"/>
            <a:chOff x="1561968" y="1612084"/>
            <a:chExt cx="1947915" cy="1771562"/>
          </a:xfrm>
        </p:grpSpPr>
        <p:sp>
          <p:nvSpPr>
            <p:cNvPr id="22"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3"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4"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5"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6"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27"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28"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29"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Tree>
    <p:extLst>
      <p:ext uri="{BB962C8B-B14F-4D97-AF65-F5344CB8AC3E}">
        <p14:creationId xmlns:p14="http://schemas.microsoft.com/office/powerpoint/2010/main" val="66855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The whole CNN</a:t>
            </a:r>
            <a:endParaRPr lang="en-US" altLang="zh-CN" sz="4000" dirty="0">
              <a:ea typeface="ＭＳ Ｐゴシック" panose="020B0600070205080204" pitchFamily="34" charset="-128"/>
            </a:endParaRPr>
          </a:p>
        </p:txBody>
      </p:sp>
      <p:grpSp>
        <p:nvGrpSpPr>
          <p:cNvPr id="2"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2"/>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707886"/>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Fully Connected Feedforward network</a:t>
              </a:r>
              <a:endParaRPr lang="zh-TW" altLang="en-US" sz="2000" dirty="0"/>
            </a:p>
          </p:txBody>
        </p:sp>
      </p:grpSp>
      <p:pic>
        <p:nvPicPr>
          <p:cNvPr id="7"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8"/>
          <p:cNvSpPr txBox="1"/>
          <p:nvPr/>
        </p:nvSpPr>
        <p:spPr>
          <a:xfrm>
            <a:off x="1277455" y="1705969"/>
            <a:ext cx="2046763" cy="400110"/>
          </a:xfrm>
          <a:prstGeom prst="rect">
            <a:avLst/>
          </a:prstGeom>
          <a:noFill/>
        </p:spPr>
        <p:txBody>
          <a:bodyPr wrap="square" rtlCol="0">
            <a:spAutoFit/>
          </a:bodyPr>
          <a:lstStyle/>
          <a:p>
            <a:pPr algn="ctr"/>
            <a:r>
              <a:rPr lang="en-US" altLang="zh-TW" sz="2000" dirty="0"/>
              <a:t>cat dog ……</a:t>
            </a:r>
            <a:endParaRPr lang="zh-TW" altLang="en-US" sz="2000" dirty="0"/>
          </a:p>
        </p:txBody>
      </p:sp>
      <p:sp>
        <p:nvSpPr>
          <p:cNvPr id="9" name="矩形 8"/>
          <p:cNvSpPr/>
          <p:nvPr/>
        </p:nvSpPr>
        <p:spPr>
          <a:xfrm>
            <a:off x="5249923" y="1929505"/>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t>Convolution</a:t>
            </a:r>
            <a:endParaRPr lang="zh-TW" altLang="en-US" sz="2000" dirty="0"/>
          </a:p>
        </p:txBody>
      </p:sp>
      <p:sp>
        <p:nvSpPr>
          <p:cNvPr id="10" name="矩形 9"/>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t>Max Pooling</a:t>
            </a:r>
            <a:endParaRPr lang="zh-TW" altLang="en-US" sz="2000" dirty="0"/>
          </a:p>
        </p:txBody>
      </p:sp>
      <p:sp>
        <p:nvSpPr>
          <p:cNvPr id="11" name="矩形 10"/>
          <p:cNvSpPr/>
          <p:nvPr/>
        </p:nvSpPr>
        <p:spPr>
          <a:xfrm>
            <a:off x="5249923" y="4097730"/>
            <a:ext cx="1736724" cy="556488"/>
          </a:xfrm>
          <a:prstGeom prst="rect">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000" dirty="0"/>
              <a:t>Convolution</a:t>
            </a:r>
            <a:endParaRPr lang="zh-TW" altLang="en-US" sz="2000" dirty="0"/>
          </a:p>
        </p:txBody>
      </p:sp>
      <p:sp>
        <p:nvSpPr>
          <p:cNvPr id="12" name="矩形 11"/>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000" dirty="0"/>
              <a:t>Max Pooling</a:t>
            </a:r>
            <a:endParaRPr lang="zh-TW" altLang="en-US" sz="2000" dirty="0"/>
          </a:p>
        </p:txBody>
      </p:sp>
      <p:sp>
        <p:nvSpPr>
          <p:cNvPr id="13"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000" dirty="0"/>
              <a:t>Flatten</a:t>
            </a:r>
            <a:endParaRPr lang="zh-TW" altLang="en-US" sz="2000" dirty="0"/>
          </a:p>
        </p:txBody>
      </p:sp>
      <p:sp>
        <p:nvSpPr>
          <p:cNvPr id="14"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19"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0" name="矩形 19"/>
          <p:cNvSpPr/>
          <p:nvPr/>
        </p:nvSpPr>
        <p:spPr>
          <a:xfrm>
            <a:off x="628650" y="2562542"/>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4"/>
          <p:cNvSpPr txBox="1"/>
          <p:nvPr/>
        </p:nvSpPr>
        <p:spPr>
          <a:xfrm>
            <a:off x="6260066" y="3414978"/>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a:t>A new image</a:t>
            </a:r>
            <a:endParaRPr lang="zh-TW" altLang="en-US" sz="2400" dirty="0"/>
          </a:p>
        </p:txBody>
      </p:sp>
      <p:sp>
        <p:nvSpPr>
          <p:cNvPr id="22" name="文字方塊 26"/>
          <p:cNvSpPr txBox="1"/>
          <p:nvPr/>
        </p:nvSpPr>
        <p:spPr>
          <a:xfrm>
            <a:off x="6155254" y="5630639"/>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a:t>A new image</a:t>
            </a:r>
            <a:endParaRPr lang="zh-TW" altLang="en-US" sz="2400" dirty="0"/>
          </a:p>
        </p:txBody>
      </p:sp>
    </p:spTree>
    <p:extLst>
      <p:ext uri="{BB962C8B-B14F-4D97-AF65-F5344CB8AC3E}">
        <p14:creationId xmlns:p14="http://schemas.microsoft.com/office/powerpoint/2010/main" val="255183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TW" sz="4000" dirty="0"/>
              <a:t>Flatten</a:t>
            </a:r>
            <a:endParaRPr lang="en-US" altLang="zh-CN" sz="4000" dirty="0">
              <a:ea typeface="ＭＳ Ｐゴシック" panose="020B0600070205080204" pitchFamily="34" charset="-128"/>
            </a:endParaRPr>
          </a:p>
        </p:txBody>
      </p:sp>
      <p:grpSp>
        <p:nvGrpSpPr>
          <p:cNvPr id="2" name="群組 13"/>
          <p:cNvGrpSpPr/>
          <p:nvPr/>
        </p:nvGrpSpPr>
        <p:grpSpPr>
          <a:xfrm>
            <a:off x="267012" y="2473538"/>
            <a:ext cx="1943214" cy="2384222"/>
            <a:chOff x="758373" y="2759289"/>
            <a:chExt cx="1943214" cy="2384222"/>
          </a:xfrm>
        </p:grpSpPr>
        <p:sp>
          <p:nvSpPr>
            <p:cNvPr id="24"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6"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7"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8" name="橢圓 9"/>
            <p:cNvSpPr/>
            <p:nvPr/>
          </p:nvSpPr>
          <p:spPr>
            <a:xfrm>
              <a:off x="991395" y="3209065"/>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9" name="橢圓 10"/>
            <p:cNvSpPr/>
            <p:nvPr/>
          </p:nvSpPr>
          <p:spPr>
            <a:xfrm>
              <a:off x="1981587" y="3137627"/>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30" name="橢圓 11"/>
            <p:cNvSpPr/>
            <p:nvPr/>
          </p:nvSpPr>
          <p:spPr>
            <a:xfrm>
              <a:off x="1981587" y="4423511"/>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31" name="橢圓 12"/>
            <p:cNvSpPr/>
            <p:nvPr/>
          </p:nvSpPr>
          <p:spPr>
            <a:xfrm>
              <a:off x="962806" y="4423511"/>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32" name="文字方塊 16"/>
          <p:cNvSpPr txBox="1"/>
          <p:nvPr/>
        </p:nvSpPr>
        <p:spPr>
          <a:xfrm>
            <a:off x="2509007" y="3902849"/>
            <a:ext cx="1364034" cy="461665"/>
          </a:xfrm>
          <a:prstGeom prst="rect">
            <a:avLst/>
          </a:prstGeom>
          <a:noFill/>
        </p:spPr>
        <p:txBody>
          <a:bodyPr wrap="square" rtlCol="0">
            <a:spAutoFit/>
          </a:bodyPr>
          <a:lstStyle/>
          <a:p>
            <a:pPr algn="ctr"/>
            <a:r>
              <a:rPr lang="en-US" altLang="zh-TW" sz="2400" dirty="0"/>
              <a:t>Flatten</a:t>
            </a:r>
            <a:endParaRPr lang="zh-TW" altLang="en-US" sz="2400" dirty="0"/>
          </a:p>
        </p:txBody>
      </p:sp>
      <p:sp>
        <p:nvSpPr>
          <p:cNvPr id="33" name="橢圓 20"/>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34" name="橢圓 21"/>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35" name="橢圓 22"/>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36" name="橢圓 23"/>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37" name="橢圓 24"/>
          <p:cNvSpPr/>
          <p:nvPr/>
        </p:nvSpPr>
        <p:spPr>
          <a:xfrm>
            <a:off x="4212000" y="3615067"/>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38" name="橢圓 25"/>
          <p:cNvSpPr/>
          <p:nvPr/>
        </p:nvSpPr>
        <p:spPr>
          <a:xfrm>
            <a:off x="4212000" y="4402756"/>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39" name="橢圓 26"/>
          <p:cNvSpPr/>
          <p:nvPr/>
        </p:nvSpPr>
        <p:spPr>
          <a:xfrm>
            <a:off x="4212000" y="5204579"/>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40" name="橢圓 27"/>
          <p:cNvSpPr/>
          <p:nvPr/>
        </p:nvSpPr>
        <p:spPr>
          <a:xfrm>
            <a:off x="4212000" y="6029276"/>
            <a:ext cx="720000" cy="720000"/>
          </a:xfrm>
          <a:prstGeom prst="ellipse">
            <a:avLst/>
          </a:prstGeom>
          <a:solidFill>
            <a:schemeClr val="accent5">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41" name="向右箭號 4"/>
          <p:cNvSpPr/>
          <p:nvPr/>
        </p:nvSpPr>
        <p:spPr>
          <a:xfrm>
            <a:off x="4987646"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向右箭號 32"/>
          <p:cNvSpPr/>
          <p:nvPr/>
        </p:nvSpPr>
        <p:spPr>
          <a:xfrm>
            <a:off x="7473525"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3" name="群組 28"/>
          <p:cNvGrpSpPr/>
          <p:nvPr/>
        </p:nvGrpSpPr>
        <p:grpSpPr>
          <a:xfrm>
            <a:off x="5601571" y="2724281"/>
            <a:ext cx="3201477" cy="2506507"/>
            <a:chOff x="-2630921" y="4440114"/>
            <a:chExt cx="3201477" cy="2506507"/>
          </a:xfrm>
          <a:solidFill>
            <a:schemeClr val="accent5">
              <a:lumMod val="50000"/>
            </a:schemeClr>
          </a:solidFill>
        </p:grpSpPr>
        <p:pic>
          <p:nvPicPr>
            <p:cNvPr id="44" name="圖片 29"/>
            <p:cNvPicPr>
              <a:picLocks noChangeAspect="1"/>
            </p:cNvPicPr>
            <p:nvPr/>
          </p:nvPicPr>
          <p:blipFill>
            <a:blip r:embed="rId2"/>
            <a:stretch>
              <a:fillRect/>
            </a:stretch>
          </p:blipFill>
          <p:spPr>
            <a:xfrm rot="10800000" flipH="1">
              <a:off x="-2630921" y="4440114"/>
              <a:ext cx="3201477" cy="1701788"/>
            </a:xfrm>
            <a:prstGeom prst="rect">
              <a:avLst/>
            </a:prstGeom>
            <a:grpFill/>
          </p:spPr>
        </p:pic>
        <p:sp>
          <p:nvSpPr>
            <p:cNvPr id="45" name="文字方塊 30"/>
            <p:cNvSpPr txBox="1"/>
            <p:nvPr/>
          </p:nvSpPr>
          <p:spPr>
            <a:xfrm>
              <a:off x="-2630921" y="6238735"/>
              <a:ext cx="2906568" cy="707886"/>
            </a:xfrm>
            <a:prstGeom prst="rect">
              <a:avLst/>
            </a:prstGeom>
            <a:grpFill/>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000" dirty="0"/>
                <a:t>Fully Connected Feedforward network</a:t>
              </a:r>
              <a:endParaRPr lang="zh-TW" altLang="en-US" sz="2000" dirty="0"/>
            </a:p>
          </p:txBody>
        </p:sp>
      </p:grpSp>
      <p:sp>
        <p:nvSpPr>
          <p:cNvPr id="46" name="向右箭號 33"/>
          <p:cNvSpPr/>
          <p:nvPr/>
        </p:nvSpPr>
        <p:spPr>
          <a:xfrm>
            <a:off x="2325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98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 Rectified linear(</a:t>
            </a:r>
            <a:r>
              <a:rPr lang="en-US" dirty="0" err="1"/>
              <a:t>Relu</a:t>
            </a:r>
            <a:r>
              <a:rPr lang="en-US" dirty="0"/>
              <a:t>) </a:t>
            </a:r>
          </a:p>
        </p:txBody>
      </p:sp>
      <p:sp>
        <p:nvSpPr>
          <p:cNvPr id="7" name="Rectangle 6"/>
          <p:cNvSpPr/>
          <p:nvPr/>
        </p:nvSpPr>
        <p:spPr>
          <a:xfrm>
            <a:off x="4214842" y="5077438"/>
            <a:ext cx="4572000" cy="923330"/>
          </a:xfrm>
          <a:prstGeom prst="rect">
            <a:avLst/>
          </a:prstGeom>
        </p:spPr>
        <p:txBody>
          <a:bodyPr>
            <a:spAutoFit/>
          </a:bodyPr>
          <a:lstStyle/>
          <a:p>
            <a:pPr lvl="0"/>
            <a:r>
              <a:rPr lang="en" dirty="0"/>
              <a:t>What happens when x = -10?</a:t>
            </a:r>
          </a:p>
          <a:p>
            <a:pPr lvl="0"/>
            <a:r>
              <a:rPr lang="en" dirty="0"/>
              <a:t>What happens when x = 0?</a:t>
            </a:r>
          </a:p>
          <a:p>
            <a:pPr lvl="0"/>
            <a:r>
              <a:rPr lang="en" dirty="0"/>
              <a:t>What happens when x = 10?</a:t>
            </a:r>
          </a:p>
        </p:txBody>
      </p:sp>
      <p:pic>
        <p:nvPicPr>
          <p:cNvPr id="9" name="Shape 450"/>
          <p:cNvPicPr preferRelativeResize="0"/>
          <p:nvPr/>
        </p:nvPicPr>
        <p:blipFill>
          <a:blip r:embed="rId3">
            <a:alphaModFix/>
          </a:blip>
          <a:stretch>
            <a:fillRect/>
          </a:stretch>
        </p:blipFill>
        <p:spPr>
          <a:xfrm>
            <a:off x="1714480" y="1214422"/>
            <a:ext cx="5380545" cy="3426246"/>
          </a:xfrm>
          <a:prstGeom prst="rect">
            <a:avLst/>
          </a:prstGeom>
          <a:noFill/>
          <a:ln>
            <a:noFill/>
          </a:ln>
        </p:spPr>
      </p:pic>
      <p:sp>
        <p:nvSpPr>
          <p:cNvPr id="10" name="Rectangle 9"/>
          <p:cNvSpPr/>
          <p:nvPr/>
        </p:nvSpPr>
        <p:spPr>
          <a:xfrm>
            <a:off x="571472" y="5059932"/>
            <a:ext cx="2802562" cy="369332"/>
          </a:xfrm>
          <a:prstGeom prst="rect">
            <a:avLst/>
          </a:prstGeom>
        </p:spPr>
        <p:txBody>
          <a:bodyPr wrap="none">
            <a:spAutoFit/>
          </a:bodyPr>
          <a:lstStyle/>
          <a:p>
            <a:pPr marL="419100" lvl="0" indent="-342900">
              <a:buSzPct val="100000"/>
            </a:pPr>
            <a:r>
              <a:rPr lang="en" dirty="0"/>
              <a:t>Computes    </a:t>
            </a:r>
            <a:r>
              <a:rPr lang="en" b="1" dirty="0"/>
              <a:t>f(x) = max(0,x)</a:t>
            </a:r>
          </a:p>
        </p:txBody>
      </p:sp>
    </p:spTree>
    <p:extLst>
      <p:ext uri="{BB962C8B-B14F-4D97-AF65-F5344CB8AC3E}">
        <p14:creationId xmlns:p14="http://schemas.microsoft.com/office/powerpoint/2010/main" val="1248642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CN" sz="4000" dirty="0" err="1"/>
              <a:t>Softmax</a:t>
            </a:r>
            <a:endParaRPr lang="en-US" altLang="zh-CN" sz="4000" dirty="0">
              <a:ea typeface="ＭＳ Ｐゴシック" panose="020B0600070205080204" pitchFamily="34" charset="-128"/>
            </a:endParaRPr>
          </a:p>
        </p:txBody>
      </p:sp>
      <p:pic>
        <p:nvPicPr>
          <p:cNvPr id="13" name="图片 12"/>
          <p:cNvPicPr>
            <a:picLocks noChangeAspect="1"/>
          </p:cNvPicPr>
          <p:nvPr/>
        </p:nvPicPr>
        <p:blipFill>
          <a:blip r:embed="rId2"/>
          <a:stretch>
            <a:fillRect/>
          </a:stretch>
        </p:blipFill>
        <p:spPr>
          <a:xfrm>
            <a:off x="1717188" y="4638689"/>
            <a:ext cx="2495550" cy="790575"/>
          </a:xfrm>
          <a:prstGeom prst="rect">
            <a:avLst/>
          </a:prstGeom>
        </p:spPr>
      </p:pic>
      <p:pic>
        <p:nvPicPr>
          <p:cNvPr id="17" name="图片 16"/>
          <p:cNvPicPr>
            <a:picLocks noChangeAspect="1"/>
          </p:cNvPicPr>
          <p:nvPr/>
        </p:nvPicPr>
        <p:blipFill>
          <a:blip r:embed="rId3"/>
          <a:stretch>
            <a:fillRect/>
          </a:stretch>
        </p:blipFill>
        <p:spPr>
          <a:xfrm>
            <a:off x="4212738" y="4735525"/>
            <a:ext cx="1573708" cy="329971"/>
          </a:xfrm>
          <a:prstGeom prst="rect">
            <a:avLst/>
          </a:prstGeom>
        </p:spPr>
      </p:pic>
      <p:pic>
        <p:nvPicPr>
          <p:cNvPr id="30724" name="Picture 4" descr="https://img-blog.csdn.net/20170308172504365?watermark/2/text/aHR0cDovL2Jsb2cuY3Nkbi5uZXQvdTAxMDE1OTg0Mg==/font/5a6L5L2T/fontsize/400/fill/I0JBQkFCMA==/dissolve/70/gravity/Cen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7290" y="1397197"/>
            <a:ext cx="5671334" cy="31748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28662" y="5657695"/>
            <a:ext cx="6072230" cy="1200329"/>
          </a:xfrm>
          <a:prstGeom prst="rect">
            <a:avLst/>
          </a:prstGeom>
        </p:spPr>
        <p:txBody>
          <a:bodyPr wrap="square">
            <a:spAutoFit/>
          </a:bodyPr>
          <a:lstStyle/>
          <a:p>
            <a:r>
              <a:rPr lang="en-US" dirty="0"/>
              <a:t>If we take an input of [1,2,3,4,1,2,3], the </a:t>
            </a:r>
            <a:r>
              <a:rPr lang="en-US" dirty="0" err="1"/>
              <a:t>softmax</a:t>
            </a:r>
            <a:r>
              <a:rPr lang="en-US" dirty="0"/>
              <a:t> of that is [0.024, 0.064, 0.175, 0.475, 0.024, 0.064, 0.175]. </a:t>
            </a:r>
          </a:p>
          <a:p>
            <a:r>
              <a:rPr lang="en-US" dirty="0"/>
              <a:t>The </a:t>
            </a:r>
            <a:r>
              <a:rPr lang="en-US" dirty="0" err="1"/>
              <a:t>softmax</a:t>
            </a:r>
            <a:r>
              <a:rPr lang="en-US" dirty="0"/>
              <a:t> function highlights the largest values and suppress other values.</a:t>
            </a:r>
          </a:p>
        </p:txBody>
      </p:sp>
    </p:spTree>
    <p:extLst>
      <p:ext uri="{BB962C8B-B14F-4D97-AF65-F5344CB8AC3E}">
        <p14:creationId xmlns:p14="http://schemas.microsoft.com/office/powerpoint/2010/main" val="4139735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8131" name="Picture 3"/>
          <p:cNvPicPr>
            <a:picLocks noChangeAspect="1" noChangeArrowheads="1"/>
          </p:cNvPicPr>
          <p:nvPr/>
        </p:nvPicPr>
        <p:blipFill>
          <a:blip r:embed="rId2"/>
          <a:srcRect/>
          <a:stretch>
            <a:fillRect/>
          </a:stretch>
        </p:blipFill>
        <p:spPr bwMode="auto">
          <a:xfrm>
            <a:off x="142843" y="142852"/>
            <a:ext cx="8883433" cy="657229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47851" y="247850"/>
            <a:ext cx="9649326" cy="1143000"/>
          </a:xfrm>
        </p:spPr>
        <p:txBody>
          <a:bodyPr/>
          <a:lstStyle/>
          <a:p>
            <a:r>
              <a:rPr lang="en-US" altLang="zh-CN" sz="3600" dirty="0"/>
              <a:t>CNNs for Classification: Feature Learning</a:t>
            </a:r>
            <a:endParaRPr lang="en-US" altLang="zh-CN" sz="3600" dirty="0">
              <a:ea typeface="ＭＳ Ｐゴシック" panose="020B0600070205080204" pitchFamily="34" charset="-128"/>
            </a:endParaRPr>
          </a:p>
        </p:txBody>
      </p:sp>
      <p:pic>
        <p:nvPicPr>
          <p:cNvPr id="2" name="图片 1"/>
          <p:cNvPicPr>
            <a:picLocks noChangeAspect="1"/>
          </p:cNvPicPr>
          <p:nvPr/>
        </p:nvPicPr>
        <p:blipFill>
          <a:blip r:embed="rId2"/>
          <a:stretch>
            <a:fillRect/>
          </a:stretch>
        </p:blipFill>
        <p:spPr>
          <a:xfrm>
            <a:off x="0" y="1870975"/>
            <a:ext cx="9144000" cy="4117075"/>
          </a:xfrm>
          <a:prstGeom prst="rect">
            <a:avLst/>
          </a:prstGeom>
        </p:spPr>
      </p:pic>
    </p:spTree>
    <p:extLst>
      <p:ext uri="{BB962C8B-B14F-4D97-AF65-F5344CB8AC3E}">
        <p14:creationId xmlns:p14="http://schemas.microsoft.com/office/powerpoint/2010/main" val="3346351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47851" y="247850"/>
            <a:ext cx="9649326" cy="1143000"/>
          </a:xfrm>
        </p:spPr>
        <p:txBody>
          <a:bodyPr/>
          <a:lstStyle/>
          <a:p>
            <a:r>
              <a:rPr lang="en-US" altLang="zh-CN" sz="3600" dirty="0"/>
              <a:t>CNNs for Classification: Class Probabilities</a:t>
            </a:r>
            <a:endParaRPr lang="en-US" altLang="zh-CN" sz="3600" dirty="0">
              <a:ea typeface="ＭＳ Ｐゴシック" panose="020B0600070205080204" pitchFamily="34" charset="-128"/>
            </a:endParaRPr>
          </a:p>
        </p:txBody>
      </p:sp>
      <p:pic>
        <p:nvPicPr>
          <p:cNvPr id="3" name="图片 2"/>
          <p:cNvPicPr>
            <a:picLocks noChangeAspect="1"/>
          </p:cNvPicPr>
          <p:nvPr/>
        </p:nvPicPr>
        <p:blipFill>
          <a:blip r:embed="rId2"/>
          <a:stretch>
            <a:fillRect/>
          </a:stretch>
        </p:blipFill>
        <p:spPr>
          <a:xfrm>
            <a:off x="0" y="1737539"/>
            <a:ext cx="9144000" cy="4133693"/>
          </a:xfrm>
          <a:prstGeom prst="rect">
            <a:avLst/>
          </a:prstGeom>
        </p:spPr>
      </p:pic>
    </p:spTree>
    <p:extLst>
      <p:ext uri="{BB962C8B-B14F-4D97-AF65-F5344CB8AC3E}">
        <p14:creationId xmlns:p14="http://schemas.microsoft.com/office/powerpoint/2010/main" val="346360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8130" name="Picture 2"/>
          <p:cNvPicPr>
            <a:picLocks noChangeAspect="1" noChangeArrowheads="1"/>
          </p:cNvPicPr>
          <p:nvPr/>
        </p:nvPicPr>
        <p:blipFill>
          <a:blip r:embed="rId2"/>
          <a:srcRect/>
          <a:stretch>
            <a:fillRect/>
          </a:stretch>
        </p:blipFill>
        <p:spPr bwMode="auto">
          <a:xfrm>
            <a:off x="50800" y="285728"/>
            <a:ext cx="9042400" cy="6143668"/>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Building Blocks of Deep Learning</a:t>
            </a:r>
          </a:p>
        </p:txBody>
      </p:sp>
      <p:sp>
        <p:nvSpPr>
          <p:cNvPr id="87" name="Content Placeholder 2"/>
          <p:cNvSpPr txBox="1">
            <a:spLocks/>
          </p:cNvSpPr>
          <p:nvPr/>
        </p:nvSpPr>
        <p:spPr>
          <a:xfrm>
            <a:off x="685500" y="1452152"/>
            <a:ext cx="4353639" cy="50182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u="sng" dirty="0">
                <a:solidFill>
                  <a:srgbClr val="3B3835"/>
                </a:solidFill>
                <a:latin typeface="Helvetica Neue"/>
              </a:rPr>
              <a:t>Multilayer Perceptron (MLP) </a:t>
            </a:r>
          </a:p>
          <a:p>
            <a:pPr marL="623888" algn="just"/>
            <a:r>
              <a:rPr lang="en-US" sz="1600" dirty="0">
                <a:solidFill>
                  <a:srgbClr val="3B3835"/>
                </a:solidFill>
                <a:latin typeface="Helvetica Neue"/>
              </a:rPr>
              <a:t>These are the most basic networks and feed forward the inputs to create output. </a:t>
            </a:r>
          </a:p>
          <a:p>
            <a:pPr marL="623888" algn="just"/>
            <a:r>
              <a:rPr lang="en-US" sz="1600" dirty="0">
                <a:solidFill>
                  <a:srgbClr val="3B3835"/>
                </a:solidFill>
                <a:latin typeface="Helvetica Neue"/>
              </a:rPr>
              <a:t>They consist of an input layer and an output layer and many interconnected hidden layers and neurons between the input and the output layers. </a:t>
            </a:r>
          </a:p>
          <a:p>
            <a:pPr marL="623888" algn="just"/>
            <a:r>
              <a:rPr lang="en-US" sz="1600" dirty="0">
                <a:solidFill>
                  <a:srgbClr val="3B3835"/>
                </a:solidFill>
                <a:latin typeface="Helvetica Neue"/>
              </a:rPr>
              <a:t>They generally use some non linear activation function such as Relu or Tanh and compute the losses (the difference between the true output and computed output) such as Mean Square Error ( MSE), </a:t>
            </a:r>
            <a:r>
              <a:rPr lang="en-US" sz="1600" dirty="0" err="1">
                <a:solidFill>
                  <a:srgbClr val="3B3835"/>
                </a:solidFill>
                <a:latin typeface="Helvetica Neue"/>
              </a:rPr>
              <a:t>Logloss</a:t>
            </a:r>
            <a:r>
              <a:rPr lang="en-US" sz="1600" dirty="0">
                <a:solidFill>
                  <a:srgbClr val="3B3835"/>
                </a:solidFill>
                <a:latin typeface="Helvetica Neue"/>
              </a:rPr>
              <a:t>. </a:t>
            </a:r>
          </a:p>
          <a:p>
            <a:pPr marL="623888" algn="just"/>
            <a:r>
              <a:rPr lang="en-US" sz="1600" dirty="0">
                <a:solidFill>
                  <a:srgbClr val="3B3835"/>
                </a:solidFill>
                <a:latin typeface="Helvetica Neue"/>
              </a:rPr>
              <a:t>This loss is backward propagated to adjust the weights and training to minimize the losses or make the models more accurate. </a:t>
            </a:r>
          </a:p>
        </p:txBody>
      </p:sp>
      <p:pic>
        <p:nvPicPr>
          <p:cNvPr id="1026" name="Picture 2" descr="See the source image">
            <a:extLst>
              <a:ext uri="{FF2B5EF4-FFF2-40B4-BE49-F238E27FC236}">
                <a16:creationId xmlns:a16="http://schemas.microsoft.com/office/drawing/2014/main" id="{76238905-5D32-4CAF-B8FA-2CBBB8087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632" y="2792895"/>
            <a:ext cx="3464925" cy="2695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34F9A4-B3D1-4277-8C7D-5EE9DF5B481C}"/>
              </a:ext>
            </a:extLst>
          </p:cNvPr>
          <p:cNvSpPr txBox="1"/>
          <p:nvPr/>
        </p:nvSpPr>
        <p:spPr>
          <a:xfrm>
            <a:off x="5683828" y="5805945"/>
            <a:ext cx="2223654" cy="369332"/>
          </a:xfrm>
          <a:prstGeom prst="rect">
            <a:avLst/>
          </a:prstGeom>
          <a:noFill/>
        </p:spPr>
        <p:txBody>
          <a:bodyPr wrap="square">
            <a:spAutoFit/>
          </a:bodyPr>
          <a:lstStyle/>
          <a:p>
            <a:pPr algn="ctr"/>
            <a:r>
              <a:rPr lang="en-US" sz="1800" b="1" u="sng" dirty="0">
                <a:solidFill>
                  <a:srgbClr val="3B3835"/>
                </a:solidFill>
                <a:latin typeface="Helvetica Neue"/>
              </a:rPr>
              <a:t>A ( WX+B ) </a:t>
            </a:r>
          </a:p>
        </p:txBody>
      </p:sp>
    </p:spTree>
    <p:extLst>
      <p:ext uri="{BB962C8B-B14F-4D97-AF65-F5344CB8AC3E}">
        <p14:creationId xmlns:p14="http://schemas.microsoft.com/office/powerpoint/2010/main" val="1835984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149225" y="142852"/>
            <a:ext cx="8845550" cy="650085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a:srcRect/>
          <a:stretch>
            <a:fillRect/>
          </a:stretch>
        </p:blipFill>
        <p:spPr bwMode="auto">
          <a:xfrm>
            <a:off x="146050" y="285728"/>
            <a:ext cx="8851900" cy="6215106"/>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14282" y="1600200"/>
            <a:ext cx="8715436" cy="5043510"/>
          </a:xfrm>
        </p:spPr>
        <p:txBody>
          <a:bodyPr/>
          <a:lstStyle/>
          <a:p>
            <a:endParaRPr lang="en-US" dirty="0"/>
          </a:p>
        </p:txBody>
      </p:sp>
      <p:pic>
        <p:nvPicPr>
          <p:cNvPr id="51202" name="Picture 2"/>
          <p:cNvPicPr>
            <a:picLocks noChangeAspect="1" noChangeArrowheads="1"/>
          </p:cNvPicPr>
          <p:nvPr/>
        </p:nvPicPr>
        <p:blipFill>
          <a:blip r:embed="rId2"/>
          <a:srcRect/>
          <a:stretch>
            <a:fillRect/>
          </a:stretch>
        </p:blipFill>
        <p:spPr bwMode="auto">
          <a:xfrm>
            <a:off x="254000" y="142852"/>
            <a:ext cx="8636000" cy="578487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2226" name="Picture 2"/>
          <p:cNvPicPr>
            <a:picLocks noGrp="1" noChangeAspect="1" noChangeArrowheads="1"/>
          </p:cNvPicPr>
          <p:nvPr>
            <p:ph idx="1"/>
          </p:nvPr>
        </p:nvPicPr>
        <p:blipFill>
          <a:blip r:embed="rId2"/>
          <a:srcRect/>
          <a:stretch>
            <a:fillRect/>
          </a:stretch>
        </p:blipFill>
        <p:spPr bwMode="auto">
          <a:xfrm>
            <a:off x="457200" y="571480"/>
            <a:ext cx="8229600" cy="5929354"/>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3250" name="Picture 2"/>
          <p:cNvPicPr>
            <a:picLocks noChangeAspect="1" noChangeArrowheads="1"/>
          </p:cNvPicPr>
          <p:nvPr/>
        </p:nvPicPr>
        <p:blipFill>
          <a:blip r:embed="rId2"/>
          <a:srcRect/>
          <a:stretch>
            <a:fillRect/>
          </a:stretch>
        </p:blipFill>
        <p:spPr bwMode="auto">
          <a:xfrm>
            <a:off x="0" y="285728"/>
            <a:ext cx="9232900" cy="642942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682" name="Picture 2"/>
          <p:cNvPicPr>
            <a:picLocks noChangeAspect="1" noChangeArrowheads="1"/>
          </p:cNvPicPr>
          <p:nvPr/>
        </p:nvPicPr>
        <p:blipFill>
          <a:blip r:embed="rId2"/>
          <a:srcRect/>
          <a:stretch>
            <a:fillRect/>
          </a:stretch>
        </p:blipFill>
        <p:spPr bwMode="auto">
          <a:xfrm>
            <a:off x="0" y="142852"/>
            <a:ext cx="9019523" cy="6357982"/>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5298" name="Picture 2"/>
          <p:cNvPicPr>
            <a:picLocks noChangeAspect="1" noChangeArrowheads="1"/>
          </p:cNvPicPr>
          <p:nvPr/>
        </p:nvPicPr>
        <p:blipFill>
          <a:blip r:embed="rId2"/>
          <a:srcRect/>
          <a:stretch>
            <a:fillRect/>
          </a:stretch>
        </p:blipFill>
        <p:spPr bwMode="auto">
          <a:xfrm>
            <a:off x="142844" y="428604"/>
            <a:ext cx="8737600" cy="6000792"/>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6322" name="Picture 2"/>
          <p:cNvPicPr>
            <a:picLocks noChangeAspect="1" noChangeArrowheads="1"/>
          </p:cNvPicPr>
          <p:nvPr/>
        </p:nvPicPr>
        <p:blipFill>
          <a:blip r:embed="rId2"/>
          <a:srcRect/>
          <a:stretch>
            <a:fillRect/>
          </a:stretch>
        </p:blipFill>
        <p:spPr bwMode="auto">
          <a:xfrm>
            <a:off x="0" y="285728"/>
            <a:ext cx="8643966" cy="635798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7346" name="Picture 2"/>
          <p:cNvPicPr>
            <a:picLocks noChangeAspect="1" noChangeArrowheads="1"/>
          </p:cNvPicPr>
          <p:nvPr/>
        </p:nvPicPr>
        <p:blipFill>
          <a:blip r:embed="rId2"/>
          <a:srcRect/>
          <a:stretch>
            <a:fillRect/>
          </a:stretch>
        </p:blipFill>
        <p:spPr bwMode="auto">
          <a:xfrm>
            <a:off x="0" y="285728"/>
            <a:ext cx="8715404" cy="6286544"/>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8370" name="Picture 2"/>
          <p:cNvPicPr>
            <a:picLocks noGrp="1" noChangeAspect="1" noChangeArrowheads="1"/>
          </p:cNvPicPr>
          <p:nvPr>
            <p:ph idx="1"/>
          </p:nvPr>
        </p:nvPicPr>
        <p:blipFill>
          <a:blip r:embed="rId2"/>
          <a:srcRect/>
          <a:stretch>
            <a:fillRect/>
          </a:stretch>
        </p:blipFill>
        <p:spPr bwMode="auto">
          <a:xfrm>
            <a:off x="457200" y="571480"/>
            <a:ext cx="8229600" cy="600079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Autoencoders</a:t>
            </a:r>
          </a:p>
        </p:txBody>
      </p:sp>
      <p:sp>
        <p:nvSpPr>
          <p:cNvPr id="87" name="Content Placeholder 2"/>
          <p:cNvSpPr txBox="1">
            <a:spLocks/>
          </p:cNvSpPr>
          <p:nvPr/>
        </p:nvSpPr>
        <p:spPr>
          <a:xfrm>
            <a:off x="685500" y="1690688"/>
            <a:ext cx="782985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3B3835"/>
                </a:solidFill>
                <a:latin typeface="Helvetica Neue"/>
              </a:rPr>
              <a:t>The concept of the AE is quite simple- the input vectors are used to compute the output vectors, but output vectors are same as the input vectors.</a:t>
            </a:r>
          </a:p>
          <a:p>
            <a:pPr algn="just"/>
            <a:endParaRPr lang="en-US" sz="2400" dirty="0">
              <a:solidFill>
                <a:srgbClr val="3B3835"/>
              </a:solidFill>
              <a:latin typeface="Helvetica Neue"/>
            </a:endParaRPr>
          </a:p>
          <a:p>
            <a:pPr algn="just"/>
            <a:r>
              <a:rPr lang="en-US" sz="2400" dirty="0">
                <a:solidFill>
                  <a:srgbClr val="3B3835"/>
                </a:solidFill>
                <a:latin typeface="Helvetica Neue"/>
              </a:rPr>
              <a:t>Autoencoders are neural networks that learn to efficiently compress and encode data then learn to reconstruct the data back from the reduced encoded representation to a representation that is as close to the original input as possible. </a:t>
            </a:r>
          </a:p>
          <a:p>
            <a:pPr algn="just"/>
            <a:endParaRPr lang="en-US" sz="2400" dirty="0">
              <a:solidFill>
                <a:srgbClr val="3B3835"/>
              </a:solidFill>
              <a:latin typeface="Helvetica Neue"/>
            </a:endParaRPr>
          </a:p>
          <a:p>
            <a:pPr algn="just"/>
            <a:r>
              <a:rPr lang="en-US" sz="2400" dirty="0">
                <a:solidFill>
                  <a:srgbClr val="3B3835"/>
                </a:solidFill>
                <a:latin typeface="Helvetica Neue"/>
              </a:rPr>
              <a:t>Therefore, autoencoders reduce the dimensionality of the input data i.e. reducing the number of features that describe input data.</a:t>
            </a:r>
          </a:p>
          <a:p>
            <a:pPr algn="just"/>
            <a:endParaRPr lang="en-US" sz="2400" dirty="0">
              <a:solidFill>
                <a:srgbClr val="3B3835"/>
              </a:solidFill>
              <a:latin typeface="Helvetica Neue"/>
            </a:endParaRPr>
          </a:p>
        </p:txBody>
      </p:sp>
    </p:spTree>
    <p:extLst>
      <p:ext uri="{BB962C8B-B14F-4D97-AF65-F5344CB8AC3E}">
        <p14:creationId xmlns:p14="http://schemas.microsoft.com/office/powerpoint/2010/main" val="30832784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9394" name="Picture 2"/>
          <p:cNvPicPr>
            <a:picLocks noChangeAspect="1" noChangeArrowheads="1"/>
          </p:cNvPicPr>
          <p:nvPr/>
        </p:nvPicPr>
        <p:blipFill>
          <a:blip r:embed="rId2"/>
          <a:srcRect/>
          <a:stretch>
            <a:fillRect/>
          </a:stretch>
        </p:blipFill>
        <p:spPr bwMode="auto">
          <a:xfrm>
            <a:off x="0" y="214290"/>
            <a:ext cx="8858280" cy="650085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0418" name="Picture 2"/>
          <p:cNvPicPr>
            <a:picLocks noChangeAspect="1" noChangeArrowheads="1"/>
          </p:cNvPicPr>
          <p:nvPr/>
        </p:nvPicPr>
        <p:blipFill>
          <a:blip r:embed="rId2"/>
          <a:srcRect/>
          <a:stretch>
            <a:fillRect/>
          </a:stretch>
        </p:blipFill>
        <p:spPr bwMode="auto">
          <a:xfrm>
            <a:off x="0" y="214290"/>
            <a:ext cx="9144000" cy="656083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42" name="Picture 2"/>
          <p:cNvPicPr>
            <a:picLocks noChangeAspect="1" noChangeArrowheads="1"/>
          </p:cNvPicPr>
          <p:nvPr/>
        </p:nvPicPr>
        <p:blipFill>
          <a:blip r:embed="rId2"/>
          <a:srcRect/>
          <a:stretch>
            <a:fillRect/>
          </a:stretch>
        </p:blipFill>
        <p:spPr bwMode="auto">
          <a:xfrm>
            <a:off x="-1" y="428604"/>
            <a:ext cx="9095243" cy="6215106"/>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2466" name="Picture 2"/>
          <p:cNvPicPr>
            <a:picLocks noChangeAspect="1" noChangeArrowheads="1"/>
          </p:cNvPicPr>
          <p:nvPr/>
        </p:nvPicPr>
        <p:blipFill>
          <a:blip r:embed="rId2"/>
          <a:srcRect/>
          <a:stretch>
            <a:fillRect/>
          </a:stretch>
        </p:blipFill>
        <p:spPr bwMode="auto">
          <a:xfrm>
            <a:off x="209950" y="357166"/>
            <a:ext cx="8719767" cy="6354826"/>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3490" name="Picture 2"/>
          <p:cNvPicPr>
            <a:picLocks noChangeAspect="1" noChangeArrowheads="1"/>
          </p:cNvPicPr>
          <p:nvPr/>
        </p:nvPicPr>
        <p:blipFill>
          <a:blip r:embed="rId2"/>
          <a:srcRect/>
          <a:stretch>
            <a:fillRect/>
          </a:stretch>
        </p:blipFill>
        <p:spPr bwMode="auto">
          <a:xfrm>
            <a:off x="168275" y="285728"/>
            <a:ext cx="8807450" cy="6143667"/>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4514" name="Picture 2"/>
          <p:cNvPicPr>
            <a:picLocks noChangeAspect="1" noChangeArrowheads="1"/>
          </p:cNvPicPr>
          <p:nvPr/>
        </p:nvPicPr>
        <p:blipFill>
          <a:blip r:embed="rId2"/>
          <a:srcRect/>
          <a:stretch>
            <a:fillRect/>
          </a:stretch>
        </p:blipFill>
        <p:spPr bwMode="auto">
          <a:xfrm>
            <a:off x="114300" y="214290"/>
            <a:ext cx="8915400" cy="6215106"/>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5538" name="Picture 2"/>
          <p:cNvPicPr>
            <a:picLocks noChangeAspect="1" noChangeArrowheads="1"/>
          </p:cNvPicPr>
          <p:nvPr/>
        </p:nvPicPr>
        <p:blipFill>
          <a:blip r:embed="rId2"/>
          <a:srcRect/>
          <a:stretch>
            <a:fillRect/>
          </a:stretch>
        </p:blipFill>
        <p:spPr bwMode="auto">
          <a:xfrm>
            <a:off x="0" y="214290"/>
            <a:ext cx="8941188" cy="6500858"/>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6562" name="Picture 2"/>
          <p:cNvPicPr>
            <a:picLocks noChangeAspect="1" noChangeArrowheads="1"/>
          </p:cNvPicPr>
          <p:nvPr/>
        </p:nvPicPr>
        <p:blipFill>
          <a:blip r:embed="rId2"/>
          <a:srcRect/>
          <a:stretch>
            <a:fillRect/>
          </a:stretch>
        </p:blipFill>
        <p:spPr bwMode="auto">
          <a:xfrm>
            <a:off x="0" y="142852"/>
            <a:ext cx="9001156" cy="6623159"/>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7586" name="Picture 2"/>
          <p:cNvPicPr>
            <a:picLocks noChangeAspect="1" noChangeArrowheads="1"/>
          </p:cNvPicPr>
          <p:nvPr/>
        </p:nvPicPr>
        <p:blipFill>
          <a:blip r:embed="rId2"/>
          <a:srcRect/>
          <a:stretch>
            <a:fillRect/>
          </a:stretch>
        </p:blipFill>
        <p:spPr bwMode="auto">
          <a:xfrm>
            <a:off x="314325" y="142852"/>
            <a:ext cx="8515350" cy="485459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8610" name="Picture 2"/>
          <p:cNvPicPr>
            <a:picLocks noChangeAspect="1" noChangeArrowheads="1"/>
          </p:cNvPicPr>
          <p:nvPr/>
        </p:nvPicPr>
        <p:blipFill>
          <a:blip r:embed="rId2"/>
          <a:srcRect/>
          <a:stretch>
            <a:fillRect/>
          </a:stretch>
        </p:blipFill>
        <p:spPr bwMode="auto">
          <a:xfrm>
            <a:off x="0" y="0"/>
            <a:ext cx="8947002" cy="6357958"/>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Convolution Neural Network</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3B3835"/>
                </a:solidFill>
                <a:latin typeface="Helvetica Neue"/>
              </a:rPr>
              <a:t>Convolution Neural Networks (CNN) significantly enhances the capabilities of the feed forward network such as MLP by inserting convolution layers. </a:t>
            </a:r>
          </a:p>
          <a:p>
            <a:pPr algn="just"/>
            <a:endParaRPr lang="en-US" sz="2400" dirty="0">
              <a:solidFill>
                <a:srgbClr val="3B3835"/>
              </a:solidFill>
              <a:latin typeface="Helvetica Neue"/>
            </a:endParaRPr>
          </a:p>
          <a:p>
            <a:pPr algn="just"/>
            <a:r>
              <a:rPr lang="en-US" sz="2400" dirty="0">
                <a:solidFill>
                  <a:srgbClr val="3B3835"/>
                </a:solidFill>
                <a:latin typeface="Helvetica Neue"/>
              </a:rPr>
              <a:t>They are particularly suitable for spatial data, object recognition and image analysis using multidimensional neurons structures. </a:t>
            </a:r>
          </a:p>
          <a:p>
            <a:pPr algn="just"/>
            <a:endParaRPr lang="en-US" sz="2400" dirty="0">
              <a:solidFill>
                <a:srgbClr val="3B3835"/>
              </a:solidFill>
              <a:latin typeface="Helvetica Neue"/>
            </a:endParaRPr>
          </a:p>
          <a:p>
            <a:pPr algn="just"/>
            <a:r>
              <a:rPr lang="en-US" sz="2400" dirty="0">
                <a:solidFill>
                  <a:srgbClr val="3B3835"/>
                </a:solidFill>
                <a:latin typeface="Helvetica Neue"/>
              </a:rPr>
              <a:t>CNNs use convolutions ( a linear operation) rather than matrix multiplication as in MLP </a:t>
            </a:r>
          </a:p>
          <a:p>
            <a:pPr algn="just"/>
            <a:endParaRPr lang="en-US" sz="2400" dirty="0">
              <a:solidFill>
                <a:srgbClr val="3B3835"/>
              </a:solidFill>
              <a:latin typeface="Helvetica Neue"/>
            </a:endParaRPr>
          </a:p>
          <a:p>
            <a:pPr algn="just"/>
            <a:r>
              <a:rPr lang="en-US" sz="2400" dirty="0">
                <a:solidFill>
                  <a:srgbClr val="3B3835"/>
                </a:solidFill>
                <a:latin typeface="Helvetica Neue"/>
              </a:rPr>
              <a:t>Typically a CNN will have three stages- convolution stage, detector layer ( non linear activator) and pooling layer</a:t>
            </a:r>
          </a:p>
        </p:txBody>
      </p:sp>
    </p:spTree>
    <p:extLst>
      <p:ext uri="{BB962C8B-B14F-4D97-AF65-F5344CB8AC3E}">
        <p14:creationId xmlns:p14="http://schemas.microsoft.com/office/powerpoint/2010/main" val="2371105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9634" name="Picture 2"/>
          <p:cNvPicPr>
            <a:picLocks noChangeAspect="1" noChangeArrowheads="1"/>
          </p:cNvPicPr>
          <p:nvPr/>
        </p:nvPicPr>
        <p:blipFill>
          <a:blip r:embed="rId2"/>
          <a:srcRect/>
          <a:stretch>
            <a:fillRect/>
          </a:stretch>
        </p:blipFill>
        <p:spPr bwMode="auto">
          <a:xfrm>
            <a:off x="85725" y="214290"/>
            <a:ext cx="8972550" cy="6143668"/>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p:cNvPicPr>
            <a:picLocks noChangeAspect="1" noChangeArrowheads="1"/>
          </p:cNvPicPr>
          <p:nvPr/>
        </p:nvPicPr>
        <p:blipFill>
          <a:blip r:embed="rId2"/>
          <a:srcRect/>
          <a:stretch>
            <a:fillRect/>
          </a:stretch>
        </p:blipFill>
        <p:spPr bwMode="auto">
          <a:xfrm>
            <a:off x="41275" y="214290"/>
            <a:ext cx="9061450" cy="600079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47851" y="247850"/>
            <a:ext cx="9649326" cy="1143000"/>
          </a:xfrm>
        </p:spPr>
        <p:txBody>
          <a:bodyPr/>
          <a:lstStyle/>
          <a:p>
            <a:r>
              <a:rPr lang="en-US" altLang="zh-CN" sz="3600" dirty="0"/>
              <a:t>CNNs: Training with Backpropagation</a:t>
            </a:r>
            <a:endParaRPr lang="en-US" altLang="zh-CN" sz="3600" dirty="0">
              <a:ea typeface="ＭＳ Ｐゴシック" panose="020B0600070205080204" pitchFamily="34" charset="-128"/>
            </a:endParaRPr>
          </a:p>
        </p:txBody>
      </p:sp>
      <p:pic>
        <p:nvPicPr>
          <p:cNvPr id="2" name="图片 1">
            <a:extLst>
              <a:ext uri="{FF2B5EF4-FFF2-40B4-BE49-F238E27FC236}">
                <a16:creationId xmlns:a16="http://schemas.microsoft.com/office/drawing/2014/main" id="{0FE91A45-79EC-4165-99C9-CA8DD8302EE7}"/>
              </a:ext>
            </a:extLst>
          </p:cNvPr>
          <p:cNvPicPr>
            <a:picLocks noChangeAspect="1"/>
          </p:cNvPicPr>
          <p:nvPr/>
        </p:nvPicPr>
        <p:blipFill rotWithShape="1">
          <a:blip r:embed="rId2"/>
          <a:srcRect l="2865" t="28757" r="21719" b="18438"/>
          <a:stretch/>
        </p:blipFill>
        <p:spPr>
          <a:xfrm>
            <a:off x="67770" y="1585913"/>
            <a:ext cx="9045273" cy="4222125"/>
          </a:xfrm>
          <a:prstGeom prst="rect">
            <a:avLst/>
          </a:prstGeom>
        </p:spPr>
      </p:pic>
    </p:spTree>
    <p:extLst>
      <p:ext uri="{BB962C8B-B14F-4D97-AF65-F5344CB8AC3E}">
        <p14:creationId xmlns:p14="http://schemas.microsoft.com/office/powerpoint/2010/main" val="1584130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CF904-B2B6-4153-8B04-42E02C7BF7DB}"/>
              </a:ext>
            </a:extLst>
          </p:cNvPr>
          <p:cNvSpPr>
            <a:spLocks noGrp="1"/>
          </p:cNvSpPr>
          <p:nvPr>
            <p:ph type="title"/>
          </p:nvPr>
        </p:nvSpPr>
        <p:spPr/>
        <p:txBody>
          <a:bodyPr>
            <a:normAutofit/>
          </a:bodyPr>
          <a:lstStyle/>
          <a:p>
            <a:r>
              <a:rPr lang="en-US" altLang="zh-CN" dirty="0"/>
              <a:t>MNIST dataset</a:t>
            </a:r>
            <a:endParaRPr lang="zh-CN" altLang="en-US" dirty="0"/>
          </a:p>
        </p:txBody>
      </p:sp>
      <p:pic>
        <p:nvPicPr>
          <p:cNvPr id="7" name="图片 6">
            <a:extLst>
              <a:ext uri="{FF2B5EF4-FFF2-40B4-BE49-F238E27FC236}">
                <a16:creationId xmlns:a16="http://schemas.microsoft.com/office/drawing/2014/main" id="{D7748519-8285-46C3-963E-AA7292174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647" y="1823332"/>
            <a:ext cx="4662134" cy="4662134"/>
          </a:xfrm>
          <a:prstGeom prst="rect">
            <a:avLst/>
          </a:prstGeom>
        </p:spPr>
      </p:pic>
      <p:sp>
        <p:nvSpPr>
          <p:cNvPr id="8" name="文本框 7">
            <a:extLst>
              <a:ext uri="{FF2B5EF4-FFF2-40B4-BE49-F238E27FC236}">
                <a16:creationId xmlns:a16="http://schemas.microsoft.com/office/drawing/2014/main" id="{A264F928-5EFA-4CB5-B879-F81DEB86E885}"/>
              </a:ext>
            </a:extLst>
          </p:cNvPr>
          <p:cNvSpPr txBox="1"/>
          <p:nvPr/>
        </p:nvSpPr>
        <p:spPr>
          <a:xfrm>
            <a:off x="302773" y="1964657"/>
            <a:ext cx="3269096" cy="31074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l"/>
            <a:r>
              <a:rPr lang="en-US" altLang="zh-CN" b="0" dirty="0"/>
              <a:t>The MNIST database of handwritten digits,</a:t>
            </a:r>
          </a:p>
          <a:p>
            <a:pPr algn="l"/>
            <a:r>
              <a:rPr lang="en-US" altLang="zh-CN" b="0" dirty="0"/>
              <a:t> available from this page, </a:t>
            </a:r>
          </a:p>
          <a:p>
            <a:pPr algn="l"/>
            <a:r>
              <a:rPr lang="en-US" altLang="zh-CN" b="0" dirty="0"/>
              <a:t>has a training set of 60,000 examples, and a test set of 10,000 examples.</a:t>
            </a:r>
          </a:p>
          <a:p>
            <a:pPr algn="l"/>
            <a:r>
              <a:rPr lang="en-US" altLang="zh-CN" b="0" dirty="0"/>
              <a:t> It is a subset of a larger set available from NIST. </a:t>
            </a:r>
          </a:p>
          <a:p>
            <a:pPr algn="l"/>
            <a:r>
              <a:rPr lang="en-US" altLang="zh-CN" b="0" dirty="0"/>
              <a:t>The digits have been size-normalized and centered in a fixed-size image.</a:t>
            </a:r>
            <a:endParaRPr lang="zh-CN" altLang="en-US" sz="1700" b="1" dirty="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289154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chemeClr val="accent5"/>
                </a:solidFill>
                <a:latin typeface="Baskerville Old Face" panose="02020602080505020303" pitchFamily="18" charset="0"/>
                <a:ea typeface="+mn-ea"/>
                <a:cs typeface="+mn-cs"/>
              </a:rPr>
              <a:t>LeNet-5 CNN Architecture </a:t>
            </a:r>
            <a:endParaRPr lang="en-US" b="1" dirty="0">
              <a:solidFill>
                <a:schemeClr val="accent5"/>
              </a:solidFill>
              <a:latin typeface="Baskerville Old Face" panose="02020602080505020303" pitchFamily="18" charset="0"/>
              <a:ea typeface="+mn-ea"/>
              <a:cs typeface="+mn-cs"/>
            </a:endParaRPr>
          </a:p>
        </p:txBody>
      </p:sp>
      <p:sp>
        <p:nvSpPr>
          <p:cNvPr id="87" name="Content Placeholder 2"/>
          <p:cNvSpPr txBox="1">
            <a:spLocks/>
          </p:cNvSpPr>
          <p:nvPr/>
        </p:nvSpPr>
        <p:spPr>
          <a:xfrm>
            <a:off x="628650" y="1455161"/>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dirty="0">
                <a:solidFill>
                  <a:srgbClr val="292929"/>
                </a:solidFill>
                <a:latin typeface="charter"/>
              </a:rPr>
              <a:t>In 1998, the LeNet-5 architecture was introduced in a research paper titled “Gradient-Based Learning Applied to Document Recognition” by Yann </a:t>
            </a:r>
            <a:r>
              <a:rPr lang="en-US" sz="2200" dirty="0" err="1">
                <a:solidFill>
                  <a:srgbClr val="292929"/>
                </a:solidFill>
                <a:latin typeface="charter"/>
              </a:rPr>
              <a:t>LeCun</a:t>
            </a:r>
            <a:r>
              <a:rPr lang="en-US" sz="2200" dirty="0">
                <a:solidFill>
                  <a:srgbClr val="292929"/>
                </a:solidFill>
                <a:latin typeface="charter"/>
              </a:rPr>
              <a:t>, Leon </a:t>
            </a:r>
            <a:r>
              <a:rPr lang="en-US" sz="2200" dirty="0" err="1">
                <a:solidFill>
                  <a:srgbClr val="292929"/>
                </a:solidFill>
                <a:latin typeface="charter"/>
              </a:rPr>
              <a:t>Bottou</a:t>
            </a:r>
            <a:r>
              <a:rPr lang="en-US" sz="2200" dirty="0">
                <a:solidFill>
                  <a:srgbClr val="292929"/>
                </a:solidFill>
                <a:latin typeface="charter"/>
              </a:rPr>
              <a:t>, </a:t>
            </a:r>
            <a:r>
              <a:rPr lang="en-US" sz="2200" dirty="0" err="1">
                <a:solidFill>
                  <a:srgbClr val="292929"/>
                </a:solidFill>
                <a:latin typeface="charter"/>
              </a:rPr>
              <a:t>Yoshua</a:t>
            </a:r>
            <a:r>
              <a:rPr lang="en-US" sz="2200" dirty="0">
                <a:solidFill>
                  <a:srgbClr val="292929"/>
                </a:solidFill>
                <a:latin typeface="charter"/>
              </a:rPr>
              <a:t> </a:t>
            </a:r>
            <a:r>
              <a:rPr lang="en-US" sz="2200" dirty="0" err="1">
                <a:solidFill>
                  <a:srgbClr val="292929"/>
                </a:solidFill>
                <a:latin typeface="charter"/>
              </a:rPr>
              <a:t>Bengio</a:t>
            </a:r>
            <a:r>
              <a:rPr lang="en-US" sz="2200" dirty="0">
                <a:solidFill>
                  <a:srgbClr val="292929"/>
                </a:solidFill>
                <a:latin typeface="charter"/>
              </a:rPr>
              <a:t>, and Patrick Haffner. </a:t>
            </a:r>
          </a:p>
          <a:p>
            <a:pPr algn="just"/>
            <a:endParaRPr lang="en-US" sz="700" dirty="0">
              <a:solidFill>
                <a:srgbClr val="292929"/>
              </a:solidFill>
              <a:latin typeface="charter"/>
            </a:endParaRPr>
          </a:p>
          <a:p>
            <a:pPr algn="just"/>
            <a:r>
              <a:rPr lang="en-US" sz="2200" dirty="0">
                <a:solidFill>
                  <a:srgbClr val="292929"/>
                </a:solidFill>
                <a:latin typeface="charter"/>
              </a:rPr>
              <a:t>It is one of the earliest and most basic CNN architecture.</a:t>
            </a:r>
          </a:p>
          <a:p>
            <a:pPr algn="just"/>
            <a:endParaRPr lang="en-US" sz="500" dirty="0">
              <a:solidFill>
                <a:srgbClr val="292929"/>
              </a:solidFill>
              <a:latin typeface="charter"/>
            </a:endParaRPr>
          </a:p>
          <a:p>
            <a:pPr algn="just"/>
            <a:r>
              <a:rPr lang="en-US" sz="2200" b="1" dirty="0">
                <a:solidFill>
                  <a:srgbClr val="292929"/>
                </a:solidFill>
                <a:latin typeface="charter"/>
              </a:rPr>
              <a:t>Architecture: </a:t>
            </a:r>
          </a:p>
          <a:p>
            <a:pPr marL="785813" indent="-342900" algn="just"/>
            <a:r>
              <a:rPr lang="en-US" sz="2000" dirty="0">
                <a:solidFill>
                  <a:srgbClr val="292929"/>
                </a:solidFill>
                <a:latin typeface="charter"/>
              </a:rPr>
              <a:t>It consists of </a:t>
            </a:r>
            <a:r>
              <a:rPr lang="en-US" sz="2000" b="1" dirty="0">
                <a:solidFill>
                  <a:srgbClr val="292929"/>
                </a:solidFill>
                <a:latin typeface="charter"/>
              </a:rPr>
              <a:t>7 layers</a:t>
            </a:r>
            <a:r>
              <a:rPr lang="en-US" sz="2000" dirty="0">
                <a:solidFill>
                  <a:srgbClr val="292929"/>
                </a:solidFill>
                <a:latin typeface="charter"/>
              </a:rPr>
              <a:t>. </a:t>
            </a:r>
          </a:p>
          <a:p>
            <a:pPr marL="785813" indent="-342900" algn="just"/>
            <a:r>
              <a:rPr lang="en-US" sz="2000" dirty="0">
                <a:solidFill>
                  <a:srgbClr val="292929"/>
                </a:solidFill>
                <a:latin typeface="charter"/>
              </a:rPr>
              <a:t>The first layer consists of an input image with dimensions of </a:t>
            </a:r>
            <a:r>
              <a:rPr lang="en-US" sz="2000" b="1" dirty="0">
                <a:solidFill>
                  <a:srgbClr val="292929"/>
                </a:solidFill>
                <a:latin typeface="charter"/>
              </a:rPr>
              <a:t>32×32</a:t>
            </a:r>
            <a:r>
              <a:rPr lang="en-US" sz="2000" dirty="0">
                <a:solidFill>
                  <a:srgbClr val="292929"/>
                </a:solidFill>
                <a:latin typeface="charter"/>
              </a:rPr>
              <a:t>. </a:t>
            </a:r>
          </a:p>
          <a:p>
            <a:pPr marL="785813" indent="-342900" algn="just"/>
            <a:r>
              <a:rPr lang="en-US" sz="2000" dirty="0">
                <a:solidFill>
                  <a:srgbClr val="292929"/>
                </a:solidFill>
                <a:latin typeface="charter"/>
              </a:rPr>
              <a:t>It is convolved with 6 filters of size 5×5 resulting in dimension of</a:t>
            </a:r>
            <a:r>
              <a:rPr lang="en-US" sz="2000" b="1" dirty="0">
                <a:solidFill>
                  <a:srgbClr val="292929"/>
                </a:solidFill>
                <a:latin typeface="charter"/>
              </a:rPr>
              <a:t> 28x28x6</a:t>
            </a:r>
            <a:r>
              <a:rPr lang="en-US" sz="2000" dirty="0">
                <a:solidFill>
                  <a:srgbClr val="292929"/>
                </a:solidFill>
                <a:latin typeface="charter"/>
              </a:rPr>
              <a:t>. </a:t>
            </a:r>
          </a:p>
          <a:p>
            <a:pPr marL="785813" indent="-342900" algn="just"/>
            <a:r>
              <a:rPr lang="en-US" sz="2000" dirty="0">
                <a:solidFill>
                  <a:srgbClr val="292929"/>
                </a:solidFill>
                <a:latin typeface="charter"/>
              </a:rPr>
              <a:t>The second layer is a Pooling operation which filter size 2×2 and stride of 2. Hence the resulting image dimension will be </a:t>
            </a:r>
            <a:r>
              <a:rPr lang="en-US" sz="2000" b="1" dirty="0">
                <a:solidFill>
                  <a:srgbClr val="292929"/>
                </a:solidFill>
                <a:latin typeface="charter"/>
              </a:rPr>
              <a:t>14x14x6</a:t>
            </a:r>
            <a:r>
              <a:rPr lang="en-US" sz="2000" dirty="0">
                <a:solidFill>
                  <a:srgbClr val="292929"/>
                </a:solidFill>
                <a:latin typeface="charter"/>
              </a:rPr>
              <a:t>.</a:t>
            </a:r>
          </a:p>
          <a:p>
            <a:pPr marL="785813" indent="-342900" algn="just"/>
            <a:r>
              <a:rPr lang="en-US" sz="2000" dirty="0">
                <a:solidFill>
                  <a:srgbClr val="292929"/>
                </a:solidFill>
                <a:latin typeface="charter"/>
              </a:rPr>
              <a:t>The third layer involves in a convolution operation with 16 filters of size </a:t>
            </a:r>
            <a:r>
              <a:rPr lang="en-US" sz="2000" b="1" dirty="0">
                <a:solidFill>
                  <a:srgbClr val="292929"/>
                </a:solidFill>
                <a:latin typeface="charter"/>
              </a:rPr>
              <a:t>5×5</a:t>
            </a:r>
            <a:r>
              <a:rPr lang="en-US" sz="2000" dirty="0">
                <a:solidFill>
                  <a:srgbClr val="292929"/>
                </a:solidFill>
                <a:latin typeface="charter"/>
              </a:rPr>
              <a:t>.</a:t>
            </a:r>
          </a:p>
          <a:p>
            <a:pPr marL="785813" indent="-342900" algn="just"/>
            <a:r>
              <a:rPr lang="en-US" sz="2000" dirty="0">
                <a:solidFill>
                  <a:srgbClr val="292929"/>
                </a:solidFill>
                <a:latin typeface="charter"/>
              </a:rPr>
              <a:t>The fourth layer is a pooling layer with similar filter size of 2×2 and stride of 2. Thus, the resulting image dimension will be reduced to </a:t>
            </a:r>
            <a:r>
              <a:rPr lang="en-US" sz="2000" b="1" dirty="0">
                <a:solidFill>
                  <a:srgbClr val="292929"/>
                </a:solidFill>
                <a:latin typeface="charter"/>
              </a:rPr>
              <a:t>5x5x16</a:t>
            </a:r>
            <a:r>
              <a:rPr lang="en-US" sz="2000" dirty="0">
                <a:solidFill>
                  <a:srgbClr val="292929"/>
                </a:solidFill>
                <a:latin typeface="charter"/>
              </a:rPr>
              <a:t>.</a:t>
            </a:r>
          </a:p>
          <a:p>
            <a:pPr marL="785813" indent="-342900" algn="just"/>
            <a:endParaRPr lang="en-US" sz="2200" dirty="0">
              <a:solidFill>
                <a:srgbClr val="292929"/>
              </a:solidFill>
              <a:latin typeface="charter"/>
            </a:endParaRPr>
          </a:p>
          <a:p>
            <a:pPr algn="just"/>
            <a:endParaRPr lang="en-US" sz="2200" dirty="0">
              <a:solidFill>
                <a:srgbClr val="292929"/>
              </a:solidFill>
              <a:latin typeface="charter"/>
            </a:endParaRPr>
          </a:p>
          <a:p>
            <a:pPr algn="just"/>
            <a:endParaRPr lang="en-US" sz="2400" dirty="0">
              <a:solidFill>
                <a:srgbClr val="3B3835"/>
              </a:solidFill>
              <a:latin typeface="Helvetica Neue"/>
            </a:endParaRPr>
          </a:p>
        </p:txBody>
      </p:sp>
    </p:spTree>
    <p:extLst>
      <p:ext uri="{BB962C8B-B14F-4D97-AF65-F5344CB8AC3E}">
        <p14:creationId xmlns:p14="http://schemas.microsoft.com/office/powerpoint/2010/main" val="2631837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Feature Maps</a:t>
            </a:r>
            <a:endParaRPr lang="en-US" dirty="0"/>
          </a:p>
        </p:txBody>
      </p:sp>
      <p:sp>
        <p:nvSpPr>
          <p:cNvPr id="3" name="Text Placeholder 2"/>
          <p:cNvSpPr>
            <a:spLocks noGrp="1"/>
          </p:cNvSpPr>
          <p:nvPr>
            <p:ph type="body" idx="1"/>
          </p:nvPr>
        </p:nvSpPr>
        <p:spPr/>
        <p:txBody>
          <a:bodyPr/>
          <a:lstStyle/>
          <a:p>
            <a:endParaRPr lang="en-US" dirty="0"/>
          </a:p>
        </p:txBody>
      </p:sp>
      <p:pic>
        <p:nvPicPr>
          <p:cNvPr id="50179" name="Picture 3"/>
          <p:cNvPicPr>
            <a:picLocks noChangeAspect="1" noChangeArrowheads="1"/>
          </p:cNvPicPr>
          <p:nvPr/>
        </p:nvPicPr>
        <p:blipFill>
          <a:blip r:embed="rId2"/>
          <a:srcRect/>
          <a:stretch>
            <a:fillRect/>
          </a:stretch>
        </p:blipFill>
        <p:spPr bwMode="auto">
          <a:xfrm>
            <a:off x="357157" y="2071677"/>
            <a:ext cx="8358247" cy="2786083"/>
          </a:xfrm>
          <a:prstGeom prst="rect">
            <a:avLst/>
          </a:prstGeom>
          <a:noFill/>
          <a:ln w="9525">
            <a:noFill/>
            <a:miter lim="800000"/>
            <a:headEnd/>
            <a:tailEnd/>
          </a:ln>
          <a:effec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51202" name="Picture 2"/>
          <p:cNvPicPr>
            <a:picLocks noChangeAspect="1" noChangeArrowheads="1"/>
          </p:cNvPicPr>
          <p:nvPr/>
        </p:nvPicPr>
        <p:blipFill>
          <a:blip r:embed="rId2"/>
          <a:srcRect/>
          <a:stretch>
            <a:fillRect/>
          </a:stretch>
        </p:blipFill>
        <p:spPr bwMode="auto">
          <a:xfrm>
            <a:off x="142844" y="285727"/>
            <a:ext cx="8715436" cy="6334881"/>
          </a:xfrm>
          <a:prstGeom prst="rect">
            <a:avLst/>
          </a:prstGeom>
          <a:noFill/>
          <a:ln w="9525">
            <a:noFill/>
            <a:miter lim="800000"/>
            <a:headEnd/>
            <a:tailEnd/>
          </a:ln>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2227" name="Picture 3"/>
          <p:cNvPicPr>
            <a:picLocks noChangeAspect="1" noChangeArrowheads="1"/>
          </p:cNvPicPr>
          <p:nvPr/>
        </p:nvPicPr>
        <p:blipFill>
          <a:blip r:embed="rId2"/>
          <a:srcRect/>
          <a:stretch>
            <a:fillRect/>
          </a:stretch>
        </p:blipFill>
        <p:spPr bwMode="auto">
          <a:xfrm>
            <a:off x="214282" y="357166"/>
            <a:ext cx="8783051" cy="6194048"/>
          </a:xfrm>
          <a:prstGeom prst="rect">
            <a:avLst/>
          </a:prstGeom>
          <a:noFill/>
          <a:ln w="9525">
            <a:noFill/>
            <a:miter lim="800000"/>
            <a:headEnd/>
            <a:tailEnd/>
          </a:ln>
          <a:effec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3250" name="Picture 2"/>
          <p:cNvPicPr>
            <a:picLocks noChangeAspect="1" noChangeArrowheads="1"/>
          </p:cNvPicPr>
          <p:nvPr/>
        </p:nvPicPr>
        <p:blipFill>
          <a:blip r:embed="rId2"/>
          <a:srcRect/>
          <a:stretch>
            <a:fillRect/>
          </a:stretch>
        </p:blipFill>
        <p:spPr bwMode="auto">
          <a:xfrm>
            <a:off x="188403" y="214290"/>
            <a:ext cx="8661126" cy="6357983"/>
          </a:xfrm>
          <a:prstGeom prst="rect">
            <a:avLst/>
          </a:prstGeom>
          <a:noFill/>
          <a:ln w="9525">
            <a:noFill/>
            <a:miter lim="800000"/>
            <a:headEnd/>
            <a:tailEnd/>
          </a:ln>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Convolution Neural Network</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3B3835"/>
                </a:solidFill>
                <a:latin typeface="Helvetica Neue"/>
              </a:rPr>
              <a:t>Convolution Layer- </a:t>
            </a:r>
            <a:r>
              <a:rPr lang="en-US" sz="2400" dirty="0">
                <a:solidFill>
                  <a:srgbClr val="3B3835"/>
                </a:solidFill>
                <a:latin typeface="Helvetica Neue"/>
              </a:rPr>
              <a:t>The most important component in the CNN. The layer has Kernels ( learnable filters) and the input x and y dimensions are convoluted ( dot product) to generate feature map </a:t>
            </a:r>
          </a:p>
          <a:p>
            <a:pPr algn="just"/>
            <a:endParaRPr lang="en-US" sz="2400" dirty="0">
              <a:solidFill>
                <a:srgbClr val="3B3835"/>
              </a:solidFill>
              <a:latin typeface="Helvetica Neue"/>
            </a:endParaRPr>
          </a:p>
          <a:p>
            <a:pPr algn="just"/>
            <a:r>
              <a:rPr lang="en-US" sz="2400" b="1" dirty="0">
                <a:solidFill>
                  <a:srgbClr val="3B3835"/>
                </a:solidFill>
                <a:latin typeface="Helvetica Neue"/>
              </a:rPr>
              <a:t>Detector Layer- </a:t>
            </a:r>
            <a:r>
              <a:rPr lang="en-US" sz="2400" dirty="0">
                <a:solidFill>
                  <a:srgbClr val="3B3835"/>
                </a:solidFill>
                <a:latin typeface="Helvetica Neue"/>
              </a:rPr>
              <a:t>The feature maps are passed to this stage using a not linear activation function such as </a:t>
            </a:r>
            <a:r>
              <a:rPr lang="en-US" sz="2400" dirty="0" err="1">
                <a:solidFill>
                  <a:srgbClr val="3B3835"/>
                </a:solidFill>
                <a:latin typeface="Helvetica Neue"/>
              </a:rPr>
              <a:t>ReLU</a:t>
            </a:r>
            <a:r>
              <a:rPr lang="en-US" sz="2400" dirty="0">
                <a:solidFill>
                  <a:srgbClr val="3B3835"/>
                </a:solidFill>
                <a:latin typeface="Helvetica Neue"/>
              </a:rPr>
              <a:t> activation function to accentuate the non linear components of the feature maps </a:t>
            </a:r>
          </a:p>
          <a:p>
            <a:pPr algn="just"/>
            <a:endParaRPr lang="en-US" sz="2400" dirty="0">
              <a:solidFill>
                <a:srgbClr val="3B3835"/>
              </a:solidFill>
              <a:latin typeface="Helvetica Neue"/>
            </a:endParaRPr>
          </a:p>
          <a:p>
            <a:pPr algn="just"/>
            <a:r>
              <a:rPr lang="en-US" sz="2400" b="1" dirty="0">
                <a:solidFill>
                  <a:srgbClr val="3B3835"/>
                </a:solidFill>
                <a:latin typeface="Helvetica Neue"/>
              </a:rPr>
              <a:t>Pooling Layer- </a:t>
            </a:r>
            <a:r>
              <a:rPr lang="en-US" sz="2400" dirty="0">
                <a:solidFill>
                  <a:srgbClr val="3B3835"/>
                </a:solidFill>
                <a:latin typeface="Helvetica Neue"/>
              </a:rPr>
              <a:t>A pooling layer such as “max pooling” summarizes (sub-sampling) the responses from several inputs from the previous layer and serves to reduce the size of the spatial representation. </a:t>
            </a:r>
          </a:p>
        </p:txBody>
      </p:sp>
    </p:spTree>
    <p:extLst>
      <p:ext uri="{BB962C8B-B14F-4D97-AF65-F5344CB8AC3E}">
        <p14:creationId xmlns:p14="http://schemas.microsoft.com/office/powerpoint/2010/main" val="3653807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002060"/>
                </a:solidFill>
                <a:latin typeface="Baskerville Old Face" panose="02020602080505020303" pitchFamily="18" charset="0"/>
                <a:ea typeface="+mn-ea"/>
                <a:cs typeface="+mn-cs"/>
              </a:rPr>
              <a:t>AlexNet CNN Architecture </a:t>
            </a:r>
            <a:endParaRPr lang="en-US" b="1" dirty="0">
              <a:solidFill>
                <a:srgbClr val="002060"/>
              </a:solidFill>
              <a:latin typeface="Baskerville Old Face" panose="02020602080505020303" pitchFamily="18" charset="0"/>
              <a:ea typeface="+mn-ea"/>
              <a:cs typeface="+mn-cs"/>
            </a:endParaRP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400" dirty="0">
              <a:solidFill>
                <a:srgbClr val="3B3835"/>
              </a:solidFill>
              <a:latin typeface="Helvetica Neue"/>
            </a:endParaRPr>
          </a:p>
        </p:txBody>
      </p:sp>
      <p:sp>
        <p:nvSpPr>
          <p:cNvPr id="6" name="Content Placeholder 2">
            <a:extLst>
              <a:ext uri="{FF2B5EF4-FFF2-40B4-BE49-F238E27FC236}">
                <a16:creationId xmlns:a16="http://schemas.microsoft.com/office/drawing/2014/main" id="{2DD348DA-6658-4E02-9AC3-FD3F1222C9EB}"/>
              </a:ext>
            </a:extLst>
          </p:cNvPr>
          <p:cNvSpPr>
            <a:spLocks noGrp="1"/>
          </p:cNvSpPr>
          <p:nvPr>
            <p:ph idx="1"/>
          </p:nvPr>
        </p:nvSpPr>
        <p:spPr>
          <a:xfrm>
            <a:off x="685500" y="1469510"/>
            <a:ext cx="7886700" cy="5388490"/>
          </a:xfrm>
        </p:spPr>
        <p:txBody>
          <a:bodyPr>
            <a:normAutofit fontScale="92500" lnSpcReduction="10000"/>
          </a:bodyPr>
          <a:lstStyle/>
          <a:p>
            <a:pPr algn="just"/>
            <a:r>
              <a:rPr lang="en-US" sz="2200" dirty="0" err="1">
                <a:solidFill>
                  <a:srgbClr val="292929"/>
                </a:solidFill>
                <a:latin typeface="charter"/>
              </a:rPr>
              <a:t>AlexNet</a:t>
            </a:r>
            <a:r>
              <a:rPr lang="en-US" sz="2200" dirty="0">
                <a:solidFill>
                  <a:srgbClr val="292929"/>
                </a:solidFill>
                <a:latin typeface="charter"/>
              </a:rPr>
              <a:t> is one of the most popular neural network architectures to date. It was proposed by Alex </a:t>
            </a:r>
            <a:r>
              <a:rPr lang="en-US" sz="2200" dirty="0" err="1">
                <a:solidFill>
                  <a:srgbClr val="292929"/>
                </a:solidFill>
                <a:latin typeface="charter"/>
              </a:rPr>
              <a:t>Krizhevsky</a:t>
            </a:r>
            <a:r>
              <a:rPr lang="en-US" sz="2200" dirty="0">
                <a:solidFill>
                  <a:srgbClr val="292929"/>
                </a:solidFill>
                <a:latin typeface="charter"/>
              </a:rPr>
              <a:t> for the ImageNet Large Scale Visual Recognition Challenge (</a:t>
            </a:r>
            <a:r>
              <a:rPr lang="en-US" sz="2200" dirty="0">
                <a:solidFill>
                  <a:srgbClr val="292929"/>
                </a:solidFill>
                <a:latin typeface="charter"/>
                <a:hlinkClick r:id="rId3">
                  <a:extLst>
                    <a:ext uri="{A12FA001-AC4F-418D-AE19-62706E023703}">
                      <ahyp:hlinkClr xmlns:ahyp="http://schemas.microsoft.com/office/drawing/2018/hyperlinkcolor" val="tx"/>
                    </a:ext>
                  </a:extLst>
                </a:hlinkClick>
              </a:rPr>
              <a:t>ILSVRV</a:t>
            </a:r>
            <a:r>
              <a:rPr lang="en-US" sz="2200" dirty="0">
                <a:solidFill>
                  <a:srgbClr val="292929"/>
                </a:solidFill>
                <a:latin typeface="charter"/>
              </a:rPr>
              <a:t>), and is based on convolutional neural networks. </a:t>
            </a:r>
          </a:p>
          <a:p>
            <a:pPr algn="just"/>
            <a:endParaRPr lang="en-US" sz="2200" dirty="0">
              <a:solidFill>
                <a:srgbClr val="292929"/>
              </a:solidFill>
              <a:latin typeface="charter"/>
            </a:endParaRPr>
          </a:p>
          <a:p>
            <a:pPr algn="just"/>
            <a:r>
              <a:rPr lang="en-US" sz="2200" dirty="0">
                <a:solidFill>
                  <a:srgbClr val="292929"/>
                </a:solidFill>
                <a:latin typeface="charter"/>
              </a:rPr>
              <a:t>The challenge was to develop a Deep Convolutional Neural Network to classify the 1.2 million high-resolution images in the ImageNet LSVRC-2010 dataset into more than 1000 different categories. </a:t>
            </a:r>
          </a:p>
          <a:p>
            <a:pPr algn="just"/>
            <a:endParaRPr lang="en-US" sz="2200" dirty="0">
              <a:solidFill>
                <a:srgbClr val="292929"/>
              </a:solidFill>
              <a:latin typeface="charter"/>
            </a:endParaRPr>
          </a:p>
          <a:p>
            <a:pPr algn="just"/>
            <a:r>
              <a:rPr lang="en-US" sz="2200" b="1" dirty="0">
                <a:solidFill>
                  <a:srgbClr val="292929"/>
                </a:solidFill>
                <a:latin typeface="charter"/>
              </a:rPr>
              <a:t>Architecture:</a:t>
            </a:r>
          </a:p>
          <a:p>
            <a:pPr marL="720725" algn="just"/>
            <a:r>
              <a:rPr lang="en-US" sz="2200" dirty="0">
                <a:solidFill>
                  <a:srgbClr val="292929"/>
                </a:solidFill>
                <a:latin typeface="charter"/>
              </a:rPr>
              <a:t>It consists of 8 layers in total, out of which the first 5 are </a:t>
            </a:r>
            <a:r>
              <a:rPr lang="en-US" sz="2200" dirty="0">
                <a:solidFill>
                  <a:srgbClr val="292929"/>
                </a:solidFill>
                <a:latin typeface="charter"/>
                <a:hlinkClick r:id="rId4">
                  <a:extLst>
                    <a:ext uri="{A12FA001-AC4F-418D-AE19-62706E023703}">
                      <ahyp:hlinkClr xmlns:ahyp="http://schemas.microsoft.com/office/drawing/2018/hyperlinkcolor" val="tx"/>
                    </a:ext>
                  </a:extLst>
                </a:hlinkClick>
              </a:rPr>
              <a:t>convolutional layers</a:t>
            </a:r>
            <a:r>
              <a:rPr lang="en-US" sz="2200" dirty="0">
                <a:solidFill>
                  <a:srgbClr val="292929"/>
                </a:solidFill>
                <a:latin typeface="charter"/>
              </a:rPr>
              <a:t> and the last 3 are fully-connected. </a:t>
            </a:r>
          </a:p>
          <a:p>
            <a:pPr marL="720725" algn="just"/>
            <a:r>
              <a:rPr lang="en-US" sz="2200" dirty="0">
                <a:solidFill>
                  <a:srgbClr val="292929"/>
                </a:solidFill>
                <a:latin typeface="charter"/>
              </a:rPr>
              <a:t>The first two convolutional layers are connected to overlapping max-pooling layers to extract a maximum number of features. The third, fourth, and fifth convolutional layers are directly connected to the fully-connected layers. </a:t>
            </a:r>
          </a:p>
        </p:txBody>
      </p:sp>
    </p:spTree>
    <p:extLst>
      <p:ext uri="{BB962C8B-B14F-4D97-AF65-F5344CB8AC3E}">
        <p14:creationId xmlns:p14="http://schemas.microsoft.com/office/powerpoint/2010/main" val="2450276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002060"/>
                </a:solidFill>
                <a:latin typeface="Baskerville Old Face" panose="02020602080505020303" pitchFamily="18" charset="0"/>
                <a:ea typeface="+mn-ea"/>
                <a:cs typeface="+mn-cs"/>
              </a:rPr>
              <a:t>AlexNet CNN Architecture</a:t>
            </a:r>
            <a:r>
              <a:rPr lang="en-IN" b="1" dirty="0">
                <a:solidFill>
                  <a:schemeClr val="accent5"/>
                </a:solidFill>
                <a:latin typeface="Baskerville Old Face" panose="02020602080505020303" pitchFamily="18" charset="0"/>
                <a:ea typeface="+mn-ea"/>
                <a:cs typeface="+mn-cs"/>
              </a:rPr>
              <a:t> </a:t>
            </a:r>
            <a:endParaRPr lang="en-US" b="1" dirty="0">
              <a:solidFill>
                <a:schemeClr val="accent5"/>
              </a:solidFill>
              <a:latin typeface="Baskerville Old Face" panose="02020602080505020303" pitchFamily="18" charset="0"/>
              <a:ea typeface="+mn-ea"/>
              <a:cs typeface="+mn-cs"/>
            </a:endParaRP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400" dirty="0">
              <a:solidFill>
                <a:srgbClr val="3B3835"/>
              </a:solidFill>
              <a:latin typeface="Helvetica Neue"/>
            </a:endParaRPr>
          </a:p>
        </p:txBody>
      </p:sp>
      <p:sp>
        <p:nvSpPr>
          <p:cNvPr id="6" name="Content Placeholder 2">
            <a:extLst>
              <a:ext uri="{FF2B5EF4-FFF2-40B4-BE49-F238E27FC236}">
                <a16:creationId xmlns:a16="http://schemas.microsoft.com/office/drawing/2014/main" id="{2DD348DA-6658-4E02-9AC3-FD3F1222C9EB}"/>
              </a:ext>
            </a:extLst>
          </p:cNvPr>
          <p:cNvSpPr>
            <a:spLocks noGrp="1"/>
          </p:cNvSpPr>
          <p:nvPr>
            <p:ph idx="1"/>
          </p:nvPr>
        </p:nvSpPr>
        <p:spPr>
          <a:xfrm>
            <a:off x="685500" y="1469510"/>
            <a:ext cx="7886700" cy="5388490"/>
          </a:xfrm>
        </p:spPr>
        <p:txBody>
          <a:bodyPr>
            <a:normAutofit fontScale="92500" lnSpcReduction="10000"/>
          </a:bodyPr>
          <a:lstStyle/>
          <a:p>
            <a:pPr marL="720725" algn="just"/>
            <a:r>
              <a:rPr lang="en-US" sz="2200" dirty="0">
                <a:solidFill>
                  <a:srgbClr val="292929"/>
                </a:solidFill>
                <a:latin typeface="charter"/>
              </a:rPr>
              <a:t>All the outputs of the convolutional and fully-connected layers are connected to </a:t>
            </a:r>
            <a:r>
              <a:rPr lang="en-US" sz="2200" dirty="0" err="1">
                <a:solidFill>
                  <a:srgbClr val="292929"/>
                </a:solidFill>
                <a:latin typeface="charter"/>
              </a:rPr>
              <a:t>ReLu</a:t>
            </a:r>
            <a:r>
              <a:rPr lang="en-US" sz="2200" dirty="0">
                <a:solidFill>
                  <a:srgbClr val="292929"/>
                </a:solidFill>
                <a:latin typeface="charter"/>
              </a:rPr>
              <a:t> non-linear activation function. </a:t>
            </a:r>
          </a:p>
          <a:p>
            <a:pPr marL="720725" algn="just"/>
            <a:r>
              <a:rPr lang="en-US" sz="2200" dirty="0">
                <a:solidFill>
                  <a:srgbClr val="292929"/>
                </a:solidFill>
                <a:latin typeface="charter"/>
              </a:rPr>
              <a:t>The final output layer is connected to a </a:t>
            </a:r>
            <a:r>
              <a:rPr lang="en-US" sz="2200" dirty="0" err="1">
                <a:solidFill>
                  <a:srgbClr val="292929"/>
                </a:solidFill>
                <a:latin typeface="charter"/>
              </a:rPr>
              <a:t>softmax</a:t>
            </a:r>
            <a:r>
              <a:rPr lang="en-US" sz="2200" dirty="0">
                <a:solidFill>
                  <a:srgbClr val="292929"/>
                </a:solidFill>
                <a:latin typeface="charter"/>
              </a:rPr>
              <a:t> activation layer, which produces a distribution of 1000 class labels.</a:t>
            </a:r>
          </a:p>
          <a:p>
            <a:pPr marL="720725" algn="just"/>
            <a:endParaRPr lang="en-US" sz="2200" dirty="0">
              <a:solidFill>
                <a:srgbClr val="292929"/>
              </a:solidFill>
              <a:latin typeface="charter"/>
            </a:endParaRPr>
          </a:p>
          <a:p>
            <a:pPr algn="just"/>
            <a:r>
              <a:rPr lang="en-US" sz="2400" b="0" i="0" dirty="0">
                <a:solidFill>
                  <a:srgbClr val="333333"/>
                </a:solidFill>
                <a:effectLst/>
                <a:latin typeface="Poppins"/>
              </a:rPr>
              <a:t>The input dimensions of the network are (256 × 256 × 3), meaning that the input to </a:t>
            </a:r>
            <a:r>
              <a:rPr lang="en-US" sz="2400" b="0" i="0" dirty="0" err="1">
                <a:solidFill>
                  <a:srgbClr val="333333"/>
                </a:solidFill>
                <a:effectLst/>
                <a:latin typeface="Poppins"/>
              </a:rPr>
              <a:t>AlexNet</a:t>
            </a:r>
            <a:r>
              <a:rPr lang="en-US" sz="2400" b="0" i="0" dirty="0">
                <a:solidFill>
                  <a:srgbClr val="333333"/>
                </a:solidFill>
                <a:effectLst/>
                <a:latin typeface="Poppins"/>
              </a:rPr>
              <a:t> is an RGB (3 channels) image of (256 × 256) pixels. </a:t>
            </a:r>
          </a:p>
          <a:p>
            <a:pPr algn="just"/>
            <a:endParaRPr lang="en-US" sz="2400" dirty="0">
              <a:solidFill>
                <a:srgbClr val="333333"/>
              </a:solidFill>
              <a:latin typeface="Poppins"/>
            </a:endParaRPr>
          </a:p>
          <a:p>
            <a:pPr algn="just"/>
            <a:r>
              <a:rPr lang="en-US" sz="2400" b="0" i="0" dirty="0">
                <a:solidFill>
                  <a:srgbClr val="333333"/>
                </a:solidFill>
                <a:effectLst/>
                <a:latin typeface="Poppins"/>
              </a:rPr>
              <a:t>There are more than 60 million parameters and 650,000 neurons involved in the architecture. </a:t>
            </a:r>
          </a:p>
          <a:p>
            <a:pPr algn="just"/>
            <a:r>
              <a:rPr lang="en-US" sz="2400" b="0" i="0" dirty="0">
                <a:solidFill>
                  <a:srgbClr val="333333"/>
                </a:solidFill>
                <a:effectLst/>
                <a:latin typeface="Poppins"/>
              </a:rPr>
              <a:t>To reduce overfitting during the training process, the network uses dropout layers. The neurons that are “dropped out” do not contribute to the forward pass and do not participate in backpropagation. These layers are present in the first two fully-connected layers.</a:t>
            </a:r>
            <a:endParaRPr lang="en-IN" sz="2400" dirty="0"/>
          </a:p>
          <a:p>
            <a:pPr algn="just"/>
            <a:endParaRPr lang="en-IN" sz="2200" dirty="0">
              <a:solidFill>
                <a:srgbClr val="292929"/>
              </a:solidFill>
              <a:latin typeface="charter"/>
            </a:endParaRPr>
          </a:p>
        </p:txBody>
      </p:sp>
    </p:spTree>
    <p:extLst>
      <p:ext uri="{BB962C8B-B14F-4D97-AF65-F5344CB8AC3E}">
        <p14:creationId xmlns:p14="http://schemas.microsoft.com/office/powerpoint/2010/main" val="2237212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08CE-9D02-4E75-B7EF-20CC654E5173}"/>
              </a:ext>
            </a:extLst>
          </p:cNvPr>
          <p:cNvSpPr>
            <a:spLocks noGrp="1"/>
          </p:cNvSpPr>
          <p:nvPr>
            <p:ph type="title"/>
          </p:nvPr>
        </p:nvSpPr>
        <p:spPr/>
        <p:txBody>
          <a:bodyPr/>
          <a:lstStyle/>
          <a:p>
            <a:r>
              <a:rPr lang="en-IN" b="1" dirty="0">
                <a:solidFill>
                  <a:srgbClr val="002060"/>
                </a:solidFill>
                <a:latin typeface="Baskerville Old Face" panose="02020602080505020303" pitchFamily="18" charset="0"/>
                <a:ea typeface="+mn-ea"/>
                <a:cs typeface="+mn-cs"/>
              </a:rPr>
              <a:t>AlexNet CNN Architecture</a:t>
            </a:r>
            <a:r>
              <a:rPr lang="en-IN" b="1" dirty="0">
                <a:solidFill>
                  <a:schemeClr val="accent5"/>
                </a:solidFill>
                <a:latin typeface="Baskerville Old Face" panose="02020602080505020303" pitchFamily="18" charset="0"/>
                <a:ea typeface="+mn-ea"/>
                <a:cs typeface="+mn-cs"/>
              </a:rPr>
              <a:t> </a:t>
            </a:r>
            <a:endParaRPr lang="en-IN" dirty="0"/>
          </a:p>
        </p:txBody>
      </p:sp>
      <p:pic>
        <p:nvPicPr>
          <p:cNvPr id="10242" name="Picture 2">
            <a:extLst>
              <a:ext uri="{FF2B5EF4-FFF2-40B4-BE49-F238E27FC236}">
                <a16:creationId xmlns:a16="http://schemas.microsoft.com/office/drawing/2014/main" id="{B85D2EDB-A323-4F2B-8AF4-05B0C6E709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720" y="1071546"/>
            <a:ext cx="8643998" cy="573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462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4275" name="Picture 3"/>
          <p:cNvPicPr>
            <a:picLocks noChangeAspect="1" noChangeArrowheads="1"/>
          </p:cNvPicPr>
          <p:nvPr/>
        </p:nvPicPr>
        <p:blipFill>
          <a:blip r:embed="rId2"/>
          <a:srcRect/>
          <a:stretch>
            <a:fillRect/>
          </a:stretch>
        </p:blipFill>
        <p:spPr bwMode="auto">
          <a:xfrm>
            <a:off x="214282" y="214291"/>
            <a:ext cx="8643998" cy="6383776"/>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525D-A8A1-4A62-AC19-1CCD0978671B}"/>
              </a:ext>
            </a:extLst>
          </p:cNvPr>
          <p:cNvSpPr>
            <a:spLocks noGrp="1"/>
          </p:cNvSpPr>
          <p:nvPr>
            <p:ph type="title"/>
          </p:nvPr>
        </p:nvSpPr>
        <p:spPr/>
        <p:txBody>
          <a:bodyPr/>
          <a:lstStyle/>
          <a:p>
            <a:r>
              <a:rPr lang="en-IN" b="1" dirty="0">
                <a:solidFill>
                  <a:srgbClr val="002060"/>
                </a:solidFill>
                <a:latin typeface="Baskerville Old Face" panose="02020602080505020303" pitchFamily="18" charset="0"/>
                <a:ea typeface="+mn-ea"/>
                <a:cs typeface="+mn-cs"/>
              </a:rPr>
              <a:t>Other CNN Architecture</a:t>
            </a:r>
            <a:r>
              <a:rPr lang="en-IN" b="1" dirty="0">
                <a:solidFill>
                  <a:schemeClr val="accent5"/>
                </a:solidFill>
                <a:latin typeface="Baskerville Old Face" panose="02020602080505020303" pitchFamily="18" charset="0"/>
                <a:ea typeface="+mn-ea"/>
                <a:cs typeface="+mn-cs"/>
              </a:rPr>
              <a:t> </a:t>
            </a:r>
            <a:endParaRPr lang="en-IN" dirty="0"/>
          </a:p>
        </p:txBody>
      </p:sp>
      <p:sp>
        <p:nvSpPr>
          <p:cNvPr id="3" name="Content Placeholder 2">
            <a:extLst>
              <a:ext uri="{FF2B5EF4-FFF2-40B4-BE49-F238E27FC236}">
                <a16:creationId xmlns:a16="http://schemas.microsoft.com/office/drawing/2014/main" id="{ECAA69A0-D30F-445E-B53E-70C1AC31702A}"/>
              </a:ext>
            </a:extLst>
          </p:cNvPr>
          <p:cNvSpPr>
            <a:spLocks noGrp="1"/>
          </p:cNvSpPr>
          <p:nvPr>
            <p:ph idx="1"/>
          </p:nvPr>
        </p:nvSpPr>
        <p:spPr/>
        <p:txBody>
          <a:bodyPr/>
          <a:lstStyle/>
          <a:p>
            <a:pPr algn="l">
              <a:buFont typeface="Arial" panose="020B0604020202020204" pitchFamily="34" charset="0"/>
              <a:buChar char="•"/>
            </a:pPr>
            <a:r>
              <a:rPr lang="en-IN" b="0" i="0" dirty="0">
                <a:solidFill>
                  <a:srgbClr val="333333"/>
                </a:solidFill>
                <a:effectLst/>
                <a:latin typeface="Poppins"/>
              </a:rPr>
              <a:t>VGG16</a:t>
            </a:r>
            <a:endParaRPr lang="en-IN" dirty="0">
              <a:solidFill>
                <a:srgbClr val="333333"/>
              </a:solidFill>
              <a:latin typeface="Poppins"/>
            </a:endParaRPr>
          </a:p>
          <a:p>
            <a:pPr algn="l">
              <a:buFont typeface="Arial" panose="020B0604020202020204" pitchFamily="34" charset="0"/>
              <a:buChar char="•"/>
            </a:pPr>
            <a:r>
              <a:rPr lang="en-IN" b="0" i="0" dirty="0">
                <a:solidFill>
                  <a:srgbClr val="333333"/>
                </a:solidFill>
                <a:effectLst/>
                <a:latin typeface="Poppins"/>
              </a:rPr>
              <a:t>VGG19</a:t>
            </a:r>
          </a:p>
          <a:p>
            <a:pPr algn="l">
              <a:buFont typeface="Arial" panose="020B0604020202020204" pitchFamily="34" charset="0"/>
              <a:buChar char="•"/>
            </a:pPr>
            <a:r>
              <a:rPr lang="en-IN" b="0" i="0" dirty="0">
                <a:solidFill>
                  <a:srgbClr val="333333"/>
                </a:solidFill>
                <a:effectLst/>
                <a:latin typeface="Poppins"/>
              </a:rPr>
              <a:t>RasNet-18</a:t>
            </a:r>
          </a:p>
          <a:p>
            <a:pPr algn="l">
              <a:buFont typeface="Arial" panose="020B0604020202020204" pitchFamily="34" charset="0"/>
              <a:buChar char="•"/>
            </a:pPr>
            <a:r>
              <a:rPr lang="en-IN" dirty="0">
                <a:solidFill>
                  <a:srgbClr val="333333"/>
                </a:solidFill>
                <a:latin typeface="Poppins"/>
              </a:rPr>
              <a:t>ResNet-50</a:t>
            </a:r>
            <a:endParaRPr lang="en-IN" b="0" i="0" dirty="0">
              <a:solidFill>
                <a:srgbClr val="333333"/>
              </a:solidFill>
              <a:effectLst/>
              <a:latin typeface="Poppins"/>
            </a:endParaRPr>
          </a:p>
          <a:p>
            <a:pPr algn="l">
              <a:buFont typeface="Arial" panose="020B0604020202020204" pitchFamily="34" charset="0"/>
              <a:buChar char="•"/>
            </a:pPr>
            <a:r>
              <a:rPr lang="en-IN" b="0" i="0" dirty="0" err="1">
                <a:solidFill>
                  <a:srgbClr val="333333"/>
                </a:solidFill>
                <a:effectLst/>
                <a:latin typeface="Poppins"/>
              </a:rPr>
              <a:t>GoogleNet</a:t>
            </a:r>
            <a:r>
              <a:rPr lang="en-IN" b="0" i="0" dirty="0">
                <a:solidFill>
                  <a:srgbClr val="333333"/>
                </a:solidFill>
                <a:effectLst/>
                <a:latin typeface="Poppins"/>
              </a:rPr>
              <a:t> etc.</a:t>
            </a:r>
          </a:p>
        </p:txBody>
      </p:sp>
    </p:spTree>
    <p:extLst>
      <p:ext uri="{BB962C8B-B14F-4D97-AF65-F5344CB8AC3E}">
        <p14:creationId xmlns:p14="http://schemas.microsoft.com/office/powerpoint/2010/main" val="2336618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002060"/>
                </a:solidFill>
                <a:latin typeface="Baskerville Old Face" panose="02020602080505020303" pitchFamily="18" charset="0"/>
                <a:ea typeface="+mn-ea"/>
                <a:cs typeface="+mn-cs"/>
              </a:rPr>
              <a:t>Challenges of Deep Learning</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solidFill>
                  <a:srgbClr val="3B3835"/>
                </a:solidFill>
                <a:latin typeface="Helvetica Neue"/>
              </a:rPr>
              <a:t>Works better with large amount of data • </a:t>
            </a:r>
          </a:p>
          <a:p>
            <a:pPr algn="just"/>
            <a:endParaRPr lang="en-US" sz="2400" dirty="0">
              <a:solidFill>
                <a:srgbClr val="3B3835"/>
              </a:solidFill>
              <a:latin typeface="Helvetica Neue"/>
            </a:endParaRPr>
          </a:p>
          <a:p>
            <a:pPr algn="just"/>
            <a:r>
              <a:rPr lang="en-US" sz="2400" dirty="0">
                <a:solidFill>
                  <a:srgbClr val="3B3835"/>
                </a:solidFill>
                <a:latin typeface="Helvetica Neue"/>
              </a:rPr>
              <a:t>Some models are very hard to train, may take weeks or months</a:t>
            </a:r>
          </a:p>
          <a:p>
            <a:pPr algn="just"/>
            <a:endParaRPr lang="en-US" sz="2400" dirty="0">
              <a:solidFill>
                <a:srgbClr val="3B3835"/>
              </a:solidFill>
              <a:latin typeface="Helvetica Neue"/>
            </a:endParaRPr>
          </a:p>
          <a:p>
            <a:pPr algn="just"/>
            <a:r>
              <a:rPr lang="en-US" sz="2400" dirty="0">
                <a:solidFill>
                  <a:srgbClr val="3B3835"/>
                </a:solidFill>
                <a:latin typeface="Helvetica Neue"/>
              </a:rPr>
              <a:t> Overfitting </a:t>
            </a:r>
          </a:p>
          <a:p>
            <a:pPr algn="just"/>
            <a:endParaRPr lang="en-US" sz="2400" dirty="0">
              <a:solidFill>
                <a:srgbClr val="3B3835"/>
              </a:solidFill>
              <a:latin typeface="Helvetica Neue"/>
            </a:endParaRPr>
          </a:p>
          <a:p>
            <a:pPr algn="just"/>
            <a:r>
              <a:rPr lang="en-US" sz="2400" dirty="0">
                <a:solidFill>
                  <a:srgbClr val="3B3835"/>
                </a:solidFill>
                <a:latin typeface="Helvetica Neue"/>
              </a:rPr>
              <a:t>Black box and hence may have regulatory challenges</a:t>
            </a:r>
          </a:p>
        </p:txBody>
      </p:sp>
    </p:spTree>
    <p:extLst>
      <p:ext uri="{BB962C8B-B14F-4D97-AF65-F5344CB8AC3E}">
        <p14:creationId xmlns:p14="http://schemas.microsoft.com/office/powerpoint/2010/main" val="1312117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latin typeface="Baskerville Old Face" panose="02020602080505020303" pitchFamily="18" charset="0"/>
                <a:ea typeface="+mn-ea"/>
                <a:cs typeface="+mn-cs"/>
              </a:rPr>
              <a:t>Convolution Neural Network</a:t>
            </a:r>
          </a:p>
        </p:txBody>
      </p:sp>
      <p:sp>
        <p:nvSpPr>
          <p:cNvPr id="87" name="Content Placeholder 2"/>
          <p:cNvSpPr txBox="1">
            <a:spLocks/>
          </p:cNvSpPr>
          <p:nvPr/>
        </p:nvSpPr>
        <p:spPr>
          <a:xfrm>
            <a:off x="685500" y="1690688"/>
            <a:ext cx="8095190" cy="44733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a:solidFill>
                  <a:srgbClr val="3B3835"/>
                </a:solidFill>
                <a:latin typeface="Helvetica Neue"/>
              </a:rPr>
              <a:t>Pooling: </a:t>
            </a:r>
            <a:r>
              <a:rPr lang="en-US" sz="2400" dirty="0">
                <a:solidFill>
                  <a:srgbClr val="3B3835"/>
                </a:solidFill>
                <a:latin typeface="Helvetica Neue"/>
              </a:rPr>
              <a:t>This is basically done to reduce the number of parameters to learn and prevents overfitting. </a:t>
            </a:r>
            <a:r>
              <a:rPr lang="en-US" sz="2400" b="0" i="0" dirty="0">
                <a:solidFill>
                  <a:srgbClr val="111111"/>
                </a:solidFill>
                <a:effectLst/>
                <a:latin typeface="Roboto" panose="020B0604020202020204" pitchFamily="2" charset="0"/>
              </a:rPr>
              <a:t>Thus, it reduces the number of parameters to learn and the amount of computation performed in the network.</a:t>
            </a:r>
            <a:endParaRPr lang="en-US" sz="2400" dirty="0">
              <a:solidFill>
                <a:srgbClr val="3B3835"/>
              </a:solidFill>
              <a:latin typeface="Helvetica Neue"/>
            </a:endParaRPr>
          </a:p>
          <a:p>
            <a:pPr algn="just"/>
            <a:endParaRPr lang="en-US" sz="2400" dirty="0">
              <a:solidFill>
                <a:srgbClr val="3B3835"/>
              </a:solidFill>
              <a:latin typeface="Helvetica Neue"/>
            </a:endParaRPr>
          </a:p>
          <a:p>
            <a:pPr algn="just"/>
            <a:r>
              <a:rPr lang="en-US" sz="2400" dirty="0">
                <a:solidFill>
                  <a:srgbClr val="FF0000"/>
                </a:solidFill>
                <a:latin typeface="Roboto" panose="020B0604020202020204" pitchFamily="2" charset="0"/>
              </a:rPr>
              <a:t>Pooling is then applied over the feature maps for invariance to translation. </a:t>
            </a:r>
          </a:p>
          <a:p>
            <a:pPr algn="just"/>
            <a:endParaRPr lang="en-US" sz="2400" dirty="0">
              <a:solidFill>
                <a:srgbClr val="3B3835"/>
              </a:solidFill>
              <a:latin typeface="Helvetica Neue"/>
            </a:endParaRPr>
          </a:p>
          <a:p>
            <a:pPr algn="just"/>
            <a:r>
              <a:rPr lang="en-US" sz="2400" dirty="0">
                <a:solidFill>
                  <a:srgbClr val="3B3835"/>
                </a:solidFill>
                <a:latin typeface="Helvetica Neue"/>
              </a:rPr>
              <a:t>Types of Pooling: </a:t>
            </a:r>
            <a:r>
              <a:rPr lang="en-US" sz="2400" b="1" dirty="0">
                <a:solidFill>
                  <a:srgbClr val="3B3835"/>
                </a:solidFill>
                <a:latin typeface="Helvetica Neue"/>
              </a:rPr>
              <a:t>Max Pooling, Min Pooling </a:t>
            </a:r>
            <a:r>
              <a:rPr lang="en-US" sz="2400" dirty="0">
                <a:solidFill>
                  <a:srgbClr val="3B3835"/>
                </a:solidFill>
                <a:latin typeface="Helvetica Neue"/>
              </a:rPr>
              <a:t>and </a:t>
            </a:r>
            <a:r>
              <a:rPr lang="en-US" sz="2400" b="1" dirty="0">
                <a:solidFill>
                  <a:srgbClr val="3B3835"/>
                </a:solidFill>
                <a:latin typeface="Helvetica Neue"/>
              </a:rPr>
              <a:t>Average Pooling</a:t>
            </a:r>
          </a:p>
          <a:p>
            <a:pPr algn="just"/>
            <a:endParaRPr lang="en-US" sz="2400" b="1" dirty="0">
              <a:solidFill>
                <a:srgbClr val="3B3835"/>
              </a:solidFill>
              <a:latin typeface="Helvetica Neue"/>
            </a:endParaRPr>
          </a:p>
          <a:p>
            <a:pPr algn="just"/>
            <a:r>
              <a:rPr lang="en-US" sz="2400" dirty="0">
                <a:solidFill>
                  <a:srgbClr val="3B3835"/>
                </a:solidFill>
                <a:latin typeface="Helvetica Neue"/>
              </a:rPr>
              <a:t>Max pooling provides better performance compared to min or average pooling.</a:t>
            </a:r>
          </a:p>
        </p:txBody>
      </p:sp>
    </p:spTree>
    <p:extLst>
      <p:ext uri="{BB962C8B-B14F-4D97-AF65-F5344CB8AC3E}">
        <p14:creationId xmlns:p14="http://schemas.microsoft.com/office/powerpoint/2010/main" val="743212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lgn="l"/>
            <a:r>
              <a:rPr lang="en-US" altLang="zh-CN" sz="4000" dirty="0"/>
              <a:t>Deep Neural Networks for Images</a:t>
            </a:r>
            <a:endParaRPr lang="en-US" altLang="zh-CN" sz="4000" dirty="0">
              <a:ea typeface="ＭＳ Ｐゴシック" panose="020B0600070205080204" pitchFamily="34" charset="-128"/>
            </a:endParaRPr>
          </a:p>
        </p:txBody>
      </p:sp>
      <p:sp>
        <p:nvSpPr>
          <p:cNvPr id="8" name="矩形 7"/>
          <p:cNvSpPr/>
          <p:nvPr/>
        </p:nvSpPr>
        <p:spPr>
          <a:xfrm>
            <a:off x="3259583" y="2110027"/>
            <a:ext cx="1322798" cy="400110"/>
          </a:xfrm>
          <a:prstGeom prst="rect">
            <a:avLst/>
          </a:prstGeom>
        </p:spPr>
        <p:txBody>
          <a:bodyPr wrap="none">
            <a:spAutoFit/>
          </a:bodyPr>
          <a:lstStyle/>
          <a:p>
            <a:r>
              <a:rPr lang="en-US" altLang="zh-CN" sz="2000" dirty="0"/>
              <a:t>Cat? (0/1)</a:t>
            </a:r>
            <a:endParaRPr lang="zh-CN" altLang="en-US" sz="2000" dirty="0"/>
          </a:p>
        </p:txBody>
      </p:sp>
      <p:cxnSp>
        <p:nvCxnSpPr>
          <p:cNvPr id="6" name="直接箭头连接符 5"/>
          <p:cNvCxnSpPr/>
          <p:nvPr/>
        </p:nvCxnSpPr>
        <p:spPr>
          <a:xfrm>
            <a:off x="2412276" y="2310082"/>
            <a:ext cx="8186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934058" y="1719532"/>
            <a:ext cx="1247775" cy="1181100"/>
          </a:xfrm>
          <a:prstGeom prst="rect">
            <a:avLst/>
          </a:prstGeom>
        </p:spPr>
      </p:pic>
      <p:sp>
        <p:nvSpPr>
          <p:cNvPr id="18" name="矩形 17"/>
          <p:cNvSpPr/>
          <p:nvPr/>
        </p:nvSpPr>
        <p:spPr>
          <a:xfrm>
            <a:off x="1037610" y="3024863"/>
            <a:ext cx="1040670" cy="307777"/>
          </a:xfrm>
          <a:prstGeom prst="rect">
            <a:avLst/>
          </a:prstGeom>
        </p:spPr>
        <p:txBody>
          <a:bodyPr wrap="none">
            <a:spAutoFit/>
          </a:bodyPr>
          <a:lstStyle/>
          <a:p>
            <a:r>
              <a:rPr lang="en-US" altLang="zh-CN" sz="1400" dirty="0"/>
              <a:t>64×64×3</a:t>
            </a:r>
            <a:endParaRPr lang="zh-CN" altLang="en-US" sz="1400" dirty="0"/>
          </a:p>
        </p:txBody>
      </p:sp>
      <p:sp>
        <p:nvSpPr>
          <p:cNvPr id="2" name="矩形 1"/>
          <p:cNvSpPr/>
          <p:nvPr/>
        </p:nvSpPr>
        <p:spPr>
          <a:xfrm>
            <a:off x="2181833" y="3024863"/>
            <a:ext cx="934871" cy="307777"/>
          </a:xfrm>
          <a:prstGeom prst="rect">
            <a:avLst/>
          </a:prstGeom>
        </p:spPr>
        <p:txBody>
          <a:bodyPr wrap="none">
            <a:spAutoFit/>
          </a:bodyPr>
          <a:lstStyle/>
          <a:p>
            <a:r>
              <a:rPr lang="en-US" altLang="zh-CN" sz="1400" dirty="0">
                <a:solidFill>
                  <a:srgbClr val="FFC000"/>
                </a:solidFill>
              </a:rPr>
              <a:t>=   12288</a:t>
            </a:r>
            <a:endParaRPr lang="zh-CN" altLang="en-US" sz="1400" dirty="0">
              <a:solidFill>
                <a:srgbClr val="FFC000"/>
              </a:solidFill>
            </a:endParaRPr>
          </a:p>
        </p:txBody>
      </p:sp>
      <p:sp>
        <p:nvSpPr>
          <p:cNvPr id="23" name="矩形 22"/>
          <p:cNvSpPr/>
          <p:nvPr/>
        </p:nvSpPr>
        <p:spPr>
          <a:xfrm>
            <a:off x="956647" y="6277945"/>
            <a:ext cx="1438214" cy="307777"/>
          </a:xfrm>
          <a:prstGeom prst="rect">
            <a:avLst/>
          </a:prstGeom>
        </p:spPr>
        <p:txBody>
          <a:bodyPr wrap="none">
            <a:spAutoFit/>
          </a:bodyPr>
          <a:lstStyle/>
          <a:p>
            <a:r>
              <a:rPr lang="en-US" altLang="zh-CN" sz="1400" dirty="0"/>
              <a:t>1000×1000×3</a:t>
            </a:r>
            <a:endParaRPr lang="zh-CN" altLang="en-US" sz="1400" dirty="0"/>
          </a:p>
        </p:txBody>
      </p:sp>
      <p:pic>
        <p:nvPicPr>
          <p:cNvPr id="5" name="图片 4"/>
          <p:cNvPicPr>
            <a:picLocks noChangeAspect="1"/>
          </p:cNvPicPr>
          <p:nvPr/>
        </p:nvPicPr>
        <p:blipFill>
          <a:blip r:embed="rId4"/>
          <a:stretch>
            <a:fillRect/>
          </a:stretch>
        </p:blipFill>
        <p:spPr>
          <a:xfrm>
            <a:off x="457200" y="3615412"/>
            <a:ext cx="2752725" cy="2533650"/>
          </a:xfrm>
          <a:prstGeom prst="rect">
            <a:avLst/>
          </a:prstGeom>
        </p:spPr>
      </p:pic>
      <p:sp>
        <p:nvSpPr>
          <p:cNvPr id="24" name="矩形 23"/>
          <p:cNvSpPr/>
          <p:nvPr/>
        </p:nvSpPr>
        <p:spPr>
          <a:xfrm>
            <a:off x="2525821" y="6277944"/>
            <a:ext cx="1095172" cy="307777"/>
          </a:xfrm>
          <a:prstGeom prst="rect">
            <a:avLst/>
          </a:prstGeom>
        </p:spPr>
        <p:txBody>
          <a:bodyPr wrap="none">
            <a:spAutoFit/>
          </a:bodyPr>
          <a:lstStyle/>
          <a:p>
            <a:r>
              <a:rPr lang="en-US" altLang="zh-CN" sz="1400" dirty="0">
                <a:solidFill>
                  <a:srgbClr val="FFC000"/>
                </a:solidFill>
              </a:rPr>
              <a:t>=   3 million</a:t>
            </a:r>
            <a:endParaRPr lang="zh-CN" altLang="en-US" sz="1400" dirty="0">
              <a:solidFill>
                <a:srgbClr val="FFC000"/>
              </a:solidFill>
            </a:endParaRPr>
          </a:p>
        </p:txBody>
      </p:sp>
      <p:pic>
        <p:nvPicPr>
          <p:cNvPr id="7" name="图片 6"/>
          <p:cNvPicPr>
            <a:picLocks noChangeAspect="1"/>
          </p:cNvPicPr>
          <p:nvPr/>
        </p:nvPicPr>
        <p:blipFill>
          <a:blip r:embed="rId5"/>
          <a:stretch>
            <a:fillRect/>
          </a:stretch>
        </p:blipFill>
        <p:spPr>
          <a:xfrm>
            <a:off x="3587884" y="3086418"/>
            <a:ext cx="5556116" cy="2970311"/>
          </a:xfrm>
          <a:prstGeom prst="rect">
            <a:avLst/>
          </a:prstGeom>
        </p:spPr>
      </p:pic>
      <p:sp>
        <p:nvSpPr>
          <p:cNvPr id="25" name="矩形 24"/>
          <p:cNvSpPr/>
          <p:nvPr/>
        </p:nvSpPr>
        <p:spPr>
          <a:xfrm>
            <a:off x="5083801" y="2624753"/>
            <a:ext cx="3224176" cy="461665"/>
          </a:xfrm>
          <a:prstGeom prst="rect">
            <a:avLst/>
          </a:prstGeom>
        </p:spPr>
        <p:txBody>
          <a:bodyPr wrap="square">
            <a:spAutoFit/>
          </a:bodyPr>
          <a:lstStyle/>
          <a:p>
            <a:r>
              <a:rPr lang="en-US" altLang="zh-CN" sz="2400" dirty="0">
                <a:solidFill>
                  <a:srgbClr val="FF0000"/>
                </a:solidFill>
              </a:rPr>
              <a:t>Parameter Explosion</a:t>
            </a:r>
            <a:endParaRPr lang="zh-CN" altLang="en-US" sz="2400" dirty="0">
              <a:solidFill>
                <a:srgbClr val="FF0000"/>
              </a:solidFill>
            </a:endParaRPr>
          </a:p>
        </p:txBody>
      </p:sp>
    </p:spTree>
    <p:extLst>
      <p:ext uri="{BB962C8B-B14F-4D97-AF65-F5344CB8AC3E}">
        <p14:creationId xmlns:p14="http://schemas.microsoft.com/office/powerpoint/2010/main" val="279609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0773CA7B58CB742AE325175108AEBE9" ma:contentTypeVersion="2" ma:contentTypeDescription="Create a new document." ma:contentTypeScope="" ma:versionID="9a16d019ef6c7478527427960c3ca490">
  <xsd:schema xmlns:xsd="http://www.w3.org/2001/XMLSchema" xmlns:xs="http://www.w3.org/2001/XMLSchema" xmlns:p="http://schemas.microsoft.com/office/2006/metadata/properties" xmlns:ns2="01e6aae9-b236-437a-8d13-d697c8e2323c" targetNamespace="http://schemas.microsoft.com/office/2006/metadata/properties" ma:root="true" ma:fieldsID="7340df6993f91029a45b926439a71664" ns2:_="">
    <xsd:import namespace="01e6aae9-b236-437a-8d13-d697c8e2323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6aae9-b236-437a-8d13-d697c8e232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C35063-5C81-4C17-8838-161D8313807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7A5FF5A-2072-4298-BCCB-C92B4AE6E8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e6aae9-b236-437a-8d13-d697c8e232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7AD747-A944-4862-BB2D-A680537C75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1357</TotalTime>
  <Words>2670</Words>
  <Application>Microsoft Office PowerPoint</Application>
  <PresentationFormat>On-screen Show (4:3)</PresentationFormat>
  <Paragraphs>1078</Paragraphs>
  <Slides>75</Slides>
  <Notes>16</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 </vt:lpstr>
      <vt:lpstr>DEEP LEARNING</vt:lpstr>
      <vt:lpstr>Why DEEP LEARNING is Growing?</vt:lpstr>
      <vt:lpstr>Building Blocks of Deep Learning</vt:lpstr>
      <vt:lpstr>Autoencoders</vt:lpstr>
      <vt:lpstr>Convolution Neural Network</vt:lpstr>
      <vt:lpstr>Convolution Neural Network</vt:lpstr>
      <vt:lpstr>Convolution Neural Network</vt:lpstr>
      <vt:lpstr>Deep Neural Networks for Images</vt:lpstr>
      <vt:lpstr>Why CNN for Image?</vt:lpstr>
      <vt:lpstr>Why CNN for Image?</vt:lpstr>
      <vt:lpstr>The whole CNN</vt:lpstr>
      <vt:lpstr>The whole CNN</vt:lpstr>
      <vt:lpstr>The whole CNN</vt:lpstr>
      <vt:lpstr>CNN – Convolution</vt:lpstr>
      <vt:lpstr>CNN – Convolution</vt:lpstr>
      <vt:lpstr>CNN – Convolution</vt:lpstr>
      <vt:lpstr>CNN – Convolution</vt:lpstr>
      <vt:lpstr>CNN – Convolution</vt:lpstr>
      <vt:lpstr>CNN – Convolution</vt:lpstr>
      <vt:lpstr>CNN – Colorful image</vt:lpstr>
      <vt:lpstr>Fully Connected Layer</vt:lpstr>
      <vt:lpstr>Convolution v.s. Fully Connected</vt:lpstr>
      <vt:lpstr>PowerPoint Presentation</vt:lpstr>
      <vt:lpstr>CNN – Convolution</vt:lpstr>
      <vt:lpstr>Producing Feature Maps</vt:lpstr>
      <vt:lpstr>Representation Learning in Deep CNNs</vt:lpstr>
      <vt:lpstr>Convolution Neural Network</vt:lpstr>
      <vt:lpstr>CNN – Max Pooling</vt:lpstr>
      <vt:lpstr>CNN – Max Pooling</vt:lpstr>
      <vt:lpstr>The whole CNN</vt:lpstr>
      <vt:lpstr>The whole CNN</vt:lpstr>
      <vt:lpstr>Flatten</vt:lpstr>
      <vt:lpstr>Activation - Rectified linear(Relu) </vt:lpstr>
      <vt:lpstr>Softmax</vt:lpstr>
      <vt:lpstr>PowerPoint Presentation</vt:lpstr>
      <vt:lpstr>CNNs for Classification: Feature Learning</vt:lpstr>
      <vt:lpstr>CNNs for Classification: Class Probabilities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CNNs: Training with Backpropagation</vt:lpstr>
      <vt:lpstr>MNIST dataset</vt:lpstr>
      <vt:lpstr>LeNet-5 CNN Architecture </vt:lpstr>
      <vt:lpstr>PowerPoint Presentation</vt:lpstr>
      <vt:lpstr>Feature Maps</vt:lpstr>
      <vt:lpstr>PowerPoint Presentation</vt:lpstr>
      <vt:lpstr>PowerPoint Presentation</vt:lpstr>
      <vt:lpstr>PowerPoint Presentation</vt:lpstr>
      <vt:lpstr>AlexNet CNN Architecture </vt:lpstr>
      <vt:lpstr>AlexNet CNN Architecture </vt:lpstr>
      <vt:lpstr>AlexNet CNN Architecture </vt:lpstr>
      <vt:lpstr>PowerPoint Presentation</vt:lpstr>
      <vt:lpstr>Other CNN Architecture </vt:lpstr>
      <vt:lpstr>Challenges of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Lenovo</dc:creator>
  <cp:lastModifiedBy>Lenovo</cp:lastModifiedBy>
  <cp:revision>40</cp:revision>
  <dcterms:created xsi:type="dcterms:W3CDTF">2021-05-19T14:21:05Z</dcterms:created>
  <dcterms:modified xsi:type="dcterms:W3CDTF">2021-06-09T21:38:49Z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0x01010030773CA7B58CB742AE325175108AEBE9</vt:lpwstr>
  </property>
</Properties>
</file>